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91" r:id="rId3"/>
    <p:sldId id="389" r:id="rId4"/>
    <p:sldId id="356" r:id="rId5"/>
    <p:sldId id="390" r:id="rId6"/>
  </p:sldIdLst>
  <p:sldSz cx="9144000" cy="6858000" type="screen4x3"/>
  <p:notesSz cx="6797675" cy="99266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389">
          <p15:clr>
            <a:srgbClr val="A4A3A4"/>
          </p15:clr>
        </p15:guide>
        <p15:guide id="4" orient="horz" pos="3838">
          <p15:clr>
            <a:srgbClr val="A4A3A4"/>
          </p15:clr>
        </p15:guide>
        <p15:guide id="5" orient="horz" pos="709">
          <p15:clr>
            <a:srgbClr val="A4A3A4"/>
          </p15:clr>
        </p15:guide>
        <p15:guide id="6" pos="567">
          <p15:clr>
            <a:srgbClr val="A4A3A4"/>
          </p15:clr>
        </p15:guide>
        <p15:guide id="7" pos="51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D1B3"/>
    <a:srgbClr val="20ECCA"/>
    <a:srgbClr val="16EC9C"/>
    <a:srgbClr val="FFEC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9" autoAdjust="0"/>
    <p:restoredTop sz="84892" autoAdjust="0"/>
  </p:normalViewPr>
  <p:slideViewPr>
    <p:cSldViewPr snapToObjects="1" showGuides="1">
      <p:cViewPr varScale="1">
        <p:scale>
          <a:sx n="101" d="100"/>
          <a:sy n="101" d="100"/>
        </p:scale>
        <p:origin x="2224" y="200"/>
      </p:cViewPr>
      <p:guideLst>
        <p:guide orient="horz" pos="799"/>
        <p:guide orient="horz" pos="4110"/>
        <p:guide orient="horz" pos="1389"/>
        <p:guide orient="horz" pos="3838"/>
        <p:guide orient="horz" pos="709"/>
        <p:guide pos="567"/>
        <p:guide pos="519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58" d="100"/>
          <a:sy n="58" d="100"/>
        </p:scale>
        <p:origin x="-2645" y="-5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E2496495-A1D7-4BEF-B6F8-BADCF764BB2A}" type="datetimeFigureOut">
              <a:rPr lang="de-DE" altLang="en-US"/>
              <a:pPr>
                <a:defRPr/>
              </a:pPr>
              <a:t>16.02.25</a:t>
            </a:fld>
            <a:endParaRPr lang="de-DE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8E34BB3-C1FA-415A-8A82-48F86553650E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106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>
            <a:lvl1pPr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>
            <a:lvl1pPr algn="r"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57763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 noProof="0"/>
              <a:t>Textmasterformate durch Klicken bearbeiten</a:t>
            </a:r>
          </a:p>
          <a:p>
            <a:pPr lvl="1"/>
            <a:r>
              <a:rPr lang="de-CH" altLang="en-US" noProof="0"/>
              <a:t>Zweite Ebene</a:t>
            </a:r>
          </a:p>
          <a:p>
            <a:pPr lvl="2"/>
            <a:r>
              <a:rPr lang="de-CH" altLang="en-US" noProof="0"/>
              <a:t>Dritte Ebene</a:t>
            </a:r>
          </a:p>
          <a:p>
            <a:pPr lvl="3"/>
            <a:r>
              <a:rPr lang="de-CH" altLang="en-US" noProof="0"/>
              <a:t>Vierte Ebene</a:t>
            </a:r>
          </a:p>
          <a:p>
            <a:pPr lvl="4"/>
            <a:r>
              <a:rPr lang="de-CH" altLang="en-US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b" anchorCtr="0" compatLnSpc="1">
            <a:prstTxWarp prst="textNoShape">
              <a:avLst/>
            </a:prstTxWarp>
          </a:bodyPr>
          <a:lstStyle>
            <a:lvl1pPr defTabSz="955455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6" tIns="47779" rIns="95556" bIns="47779" numCol="1" anchor="b" anchorCtr="0" compatLnSpc="1">
            <a:prstTxWarp prst="textNoShape">
              <a:avLst/>
            </a:prstTxWarp>
          </a:bodyPr>
          <a:lstStyle>
            <a:lvl1pPr algn="r" defTabSz="954088" eaLnBrk="1" hangingPunct="1">
              <a:defRPr sz="1200" smtClean="0"/>
            </a:lvl1pPr>
          </a:lstStyle>
          <a:p>
            <a:pPr>
              <a:defRPr/>
            </a:pPr>
            <a:fld id="{AA60083D-34BF-4FFA-B6CD-A4D59D64ED8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983232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4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FAF3297B-3A63-40F8-A5EA-1F8727ADAC65}" type="slidenum">
              <a:rPr lang="de-CH" altLang="en-US"/>
              <a:pPr>
                <a:spcBef>
                  <a:spcPct val="0"/>
                </a:spcBef>
              </a:pPr>
              <a:t>1</a:t>
            </a:fld>
            <a:endParaRPr lang="de-CH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https://</a:t>
            </a:r>
            <a:r>
              <a:rPr lang="de-DE" altLang="en-US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www.nzz.ch</a:t>
            </a:r>
            <a:r>
              <a:rPr lang="de-DE" altLang="en-US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de-DE" altLang="en-US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nzz</a:t>
            </a:r>
            <a:r>
              <a:rPr lang="de-DE" altLang="en-US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-am-sonntag/wie-eine-vom-bund-gefoerderte-goldmine-zur-todesfalle-wurde-ld.1738919?reduced=</a:t>
            </a:r>
            <a:r>
              <a:rPr lang="de-DE" altLang="en-US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true</a:t>
            </a:r>
            <a:endParaRPr lang="de-DE" altLang="en-US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07F3F4B1-ABC4-4C71-BD20-770FDAB74FFD}" type="slidenum">
              <a:rPr lang="de-CH" altLang="en-US"/>
              <a:pPr>
                <a:spcBef>
                  <a:spcPct val="0"/>
                </a:spcBef>
              </a:pPr>
              <a:t>2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877511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dirty="0">
              <a:ea typeface="ＭＳ Ｐゴシック" charset="0"/>
            </a:endParaRPr>
          </a:p>
        </p:txBody>
      </p:sp>
      <p:sp>
        <p:nvSpPr>
          <p:cNvPr id="716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5F91E5D2-8CC2-42D4-B704-204701114B0B}" type="slidenum">
              <a:rPr lang="de-CH" altLang="en-US"/>
              <a:pPr>
                <a:spcBef>
                  <a:spcPct val="0"/>
                </a:spcBef>
              </a:pPr>
              <a:t>3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024897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7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62763DCF-1497-4B0A-9C63-FC3CBBC42D24}" type="slidenum">
              <a:rPr lang="de-CH" altLang="en-US"/>
              <a:pPr>
                <a:spcBef>
                  <a:spcPct val="0"/>
                </a:spcBef>
              </a:pPr>
              <a:t>4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957850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 dirty="0">
                <a:latin typeface="Arial" pitchFamily="34" charset="0"/>
                <a:cs typeface="Arial" pitchFamily="34" charset="0"/>
              </a:rPr>
              <a:t>https://</a:t>
            </a:r>
            <a:r>
              <a:rPr lang="de-DE" altLang="en-US" dirty="0" err="1">
                <a:latin typeface="Arial" pitchFamily="34" charset="0"/>
                <a:cs typeface="Arial" pitchFamily="34" charset="0"/>
              </a:rPr>
              <a:t>www.globalwitness.org</a:t>
            </a:r>
            <a:r>
              <a:rPr lang="de-DE" altLang="en-US" dirty="0">
                <a:latin typeface="Arial" pitchFamily="34" charset="0"/>
                <a:cs typeface="Arial" pitchFamily="34" charset="0"/>
              </a:rPr>
              <a:t>/en/press-releases/drc-apple-tesla-intel-may-source-conflict-minerals-through-failing-responsible-mineral-scheme/ </a:t>
            </a:r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4088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1CCDBD61-BAA4-424B-B16E-A03CD43790A2}" type="slidenum">
              <a:rPr lang="de-CH" altLang="en-US"/>
              <a:pPr>
                <a:spcBef>
                  <a:spcPct val="0"/>
                </a:spcBef>
              </a:pPr>
              <a:t>5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20620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altLang="en-US" sz="1400" b="1"/>
              <a:t>Institut für Betriebswirtschaftslehre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17./19.02.2025</a:t>
            </a:r>
            <a:endParaRPr lang="de-CH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DB3B0FCD-C414-46C6-A828-56D6CE0624B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5732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5F59E5-2598-45FD-8BE9-03D0A52A798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48884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F39BE7-B523-4B35-B0BC-9CA08B0B9985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5061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27B402-465E-4E6E-97C4-E3358E002DA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473980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C34961-E180-428D-A4FE-F776B54F08E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870936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E20B1F-9502-4422-B40D-CB9B5A86262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400282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8C8249-D281-4986-900A-CDDFC5CB3F4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81042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B6193E-3EA8-48B5-9C3A-5C2D823333E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128734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9C386B-7ADD-4109-8446-4B1ABAF973F0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76387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84C927-EA20-436F-AA3A-6EB167A650D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718009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DCBE53-2A8A-4120-8C0A-8D0577CFA0C7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269339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>
            <a:spLocks noChangeArrowheads="1"/>
          </p:cNvSpPr>
          <p:nvPr userDrawn="1"/>
        </p:nvSpPr>
        <p:spPr bwMode="gray">
          <a:xfrm>
            <a:off x="0" y="1125538"/>
            <a:ext cx="9144000" cy="57324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alt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solidFill>
            <a:schemeClr val="accent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98202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60EF00-ECC2-4C9A-9F92-3585C71EDAB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148372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9635C7-509B-4261-95DD-2A3739A03018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381254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B6E2DF-C80B-438F-BB7C-134ADD6A9F0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136007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11C7C2-8404-447F-AF02-4AACDDFDCF4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583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E9F0B0-FA73-4BFC-B788-76724E37810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223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A068A3-4461-4D33-9A90-FF4EE81DDEF7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5124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17./19.02.2025</a:t>
            </a:r>
            <a:endParaRPr lang="de-CH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E94370AE-4B2F-4F75-A3C1-6A4C4BFB8629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041440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17./19.02.2025</a:t>
            </a:r>
            <a:endParaRPr lang="de-CH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C9CD1D6A-C5E1-43AE-AFB2-25968B2D36C3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64199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s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714876" y="2205038"/>
            <a:ext cx="3529012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17./19.02.2025</a:t>
            </a:r>
            <a:endParaRPr lang="de-CH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645ACC8C-58A8-4D69-9050-66B3F1A9044F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5479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Text / 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716463" y="2205038"/>
            <a:ext cx="3527425" cy="3887787"/>
          </a:xfrm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17./19.02.2025</a:t>
            </a:r>
            <a:endParaRPr lang="de-CH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24960E8C-3EA9-417D-AB52-AC8DDE59D80E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50636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Bild /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6463" y="2205038"/>
            <a:ext cx="3529011" cy="388778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900113" y="2205038"/>
            <a:ext cx="3527425" cy="3887787"/>
          </a:xfrm>
        </p:spPr>
        <p:txBody>
          <a:bodyPr/>
          <a:lstStyle/>
          <a:p>
            <a:pPr lvl="0"/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en-US"/>
              <a:t>17./19.02.2025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985D1E5F-3080-44C4-8B02-E90D25D480DA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133539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D8A7FE-82F9-4725-AC5C-8087651A4EA3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242138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17./19.02.2025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59A58E-5A4D-4F7E-A326-878CD7A2B7E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342767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Textmasterformate durch Klicken bearbeiten</a:t>
            </a:r>
          </a:p>
          <a:p>
            <a:pPr lvl="1"/>
            <a:r>
              <a:rPr lang="de-CH" altLang="en-US"/>
              <a:t>Zweite Ebene</a:t>
            </a:r>
          </a:p>
          <a:p>
            <a:pPr lvl="2"/>
            <a:r>
              <a:rPr lang="de-CH" altLang="en-US"/>
              <a:t>Dritte Ebene</a:t>
            </a:r>
          </a:p>
          <a:p>
            <a:pPr lvl="3"/>
            <a:r>
              <a:rPr lang="de-CH" altLang="en-US"/>
              <a:t>Vierte Ebene</a:t>
            </a:r>
          </a:p>
          <a:p>
            <a:pPr lvl="4"/>
            <a:r>
              <a:rPr lang="de-CH" altLang="en-US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CH" altLang="en-US"/>
              <a:t>17./19.02.2025</a:t>
            </a:r>
            <a:endParaRPr lang="de-CH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r>
              <a:rPr lang="de-CH" altLang="en-US"/>
              <a:t>Seite </a:t>
            </a:r>
            <a:fld id="{6160FACB-B43B-42AD-A044-53069DF64B4D}" type="slidenum">
              <a:rPr lang="de-CH" altLang="en-US"/>
              <a:pPr>
                <a:defRPr/>
              </a:pPr>
              <a:t>‹Nr.›</a:t>
            </a:fld>
            <a:endParaRPr lang="de-CH" altLang="en-US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altLang="en-US" sz="1400" b="1"/>
              <a:t>Institut für Betriebswirtschaftslehre</a:t>
            </a:r>
          </a:p>
          <a:p>
            <a:pPr eaLnBrk="1" hangingPunct="1">
              <a:spcBef>
                <a:spcPct val="50000"/>
              </a:spcBef>
              <a:defRPr/>
            </a:pPr>
            <a:endParaRPr lang="de-CH" altLang="en-US" sz="1400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87" r:id="rId1"/>
    <p:sldLayoutId id="2147487888" r:id="rId2"/>
    <p:sldLayoutId id="2147487889" r:id="rId3"/>
    <p:sldLayoutId id="2147487890" r:id="rId4"/>
    <p:sldLayoutId id="2147487891" r:id="rId5"/>
    <p:sldLayoutId id="2147487892" r:id="rId6"/>
    <p:sldLayoutId id="2147487893" r:id="rId7"/>
    <p:sldLayoutId id="2147487894" r:id="rId8"/>
    <p:sldLayoutId id="2147487895" r:id="rId9"/>
    <p:sldLayoutId id="2147487896" r:id="rId10"/>
    <p:sldLayoutId id="2147487897" r:id="rId11"/>
    <p:sldLayoutId id="2147487898" r:id="rId12"/>
    <p:sldLayoutId id="2147487899" r:id="rId13"/>
    <p:sldLayoutId id="2147487900" r:id="rId14"/>
    <p:sldLayoutId id="2147487901" r:id="rId15"/>
    <p:sldLayoutId id="2147487902" r:id="rId16"/>
    <p:sldLayoutId id="2147487903" r:id="rId17"/>
    <p:sldLayoutId id="2147487904" r:id="rId18"/>
    <p:sldLayoutId id="2147487905" r:id="rId19"/>
    <p:sldLayoutId id="2147487906" r:id="rId20"/>
    <p:sldLayoutId id="2147487907" r:id="rId21"/>
    <p:sldLayoutId id="2147487908" r:id="rId22"/>
    <p:sldLayoutId id="2147487909" r:id="rId23"/>
    <p:sldLayoutId id="2147487910" r:id="rId24"/>
    <p:sldLayoutId id="2147487911" r:id="rId25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defRPr sz="17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346075" indent="-344488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2pPr>
      <a:lvl3pPr marL="714375" indent="-3667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3pPr>
      <a:lvl4pPr marL="1069975" indent="-3540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4pPr>
      <a:lvl5pPr marL="1438275" indent="-366713" algn="l" rtl="0" eaLnBrk="0" fontAlgn="base" hangingPunct="0">
        <a:spcBef>
          <a:spcPct val="40000"/>
        </a:spcBef>
        <a:spcAft>
          <a:spcPct val="0"/>
        </a:spcAft>
        <a:buFont typeface="Arial" pitchFamily="34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hyperlink" Target="https://www.ilo.org/wcmsp5/groups/public/---ed_protect/---protrav/---safework/documents/publication/wcms_903140.pdf" TargetMode="Externa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hyperlink" Target="https://www.ilo.org/ipec/ChildlabourstatisticsSIMPOC/WCMS_817699/lang--en/index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uardian.co.uk/environment/2011/may/16/uk-ewaste-dumped-ghana" TargetMode="External"/><Relationship Id="rId13" Type="http://schemas.openxmlformats.org/officeDocument/2006/relationships/image" Target="../media/image26.jpeg"/><Relationship Id="rId3" Type="http://schemas.openxmlformats.org/officeDocument/2006/relationships/image" Target="../media/image18.png"/><Relationship Id="rId7" Type="http://schemas.openxmlformats.org/officeDocument/2006/relationships/hyperlink" Target="https://www.itu.int/en/ITU-D/Environment/Documents/Toolbox/GEM_2020_EN_O21.pdf" TargetMode="External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hyperlink" Target="http://bits.blogs.nytimes.com/2012/02/13/apple-announces-independent-factory-inspections/" TargetMode="External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hyperlink" Target="http://www.youtube.com/watch?feature=player_embedded&amp;v=wQhlLuBwOtE" TargetMode="External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17./19.02.2025</a:t>
            </a:r>
            <a:endParaRPr lang="de-CH" altLang="en-US" sz="1000" dirty="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0D930F-598F-416B-BBE7-52F0CD446AAF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de-CH" altLang="en-US" sz="100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700213"/>
            <a:ext cx="7343775" cy="3313112"/>
          </a:xfrm>
        </p:spPr>
        <p:txBody>
          <a:bodyPr/>
          <a:lstStyle/>
          <a:p>
            <a:pPr eaLnBrk="1" hangingPunct="1"/>
            <a:r>
              <a:rPr lang="de-CH" altLang="en-US" sz="3000"/>
              <a:t>Globalisierung und Multinationale Unternehmen</a:t>
            </a:r>
            <a:br>
              <a:rPr lang="de-CH" altLang="en-US" sz="3000"/>
            </a:br>
            <a:br>
              <a:rPr lang="de-CH" altLang="en-US" sz="3000"/>
            </a:br>
            <a:r>
              <a:rPr lang="de-CH" altLang="en-US" sz="2000"/>
              <a:t>Teil I: Die Globalisierung als Herausforderung für Weltwirtschaft, multinationale Unternehmen und verantwortliches Handeln </a:t>
            </a:r>
            <a:br>
              <a:rPr lang="de-CH" altLang="en-US" sz="2000"/>
            </a:br>
            <a:br>
              <a:rPr lang="de-CH" altLang="en-US" sz="2000"/>
            </a:br>
            <a:r>
              <a:rPr lang="de-CH" altLang="en-US" sz="2000" b="0" u="sng"/>
              <a:t>Vorlesung 1:</a:t>
            </a:r>
            <a:r>
              <a:rPr lang="de-CH" altLang="en-US" sz="2000" b="0"/>
              <a:t> Grundbegriffe und Problemtatbestände</a:t>
            </a:r>
            <a:br>
              <a:rPr lang="de-CH" altLang="en-US" sz="2000" b="0"/>
            </a:br>
            <a:r>
              <a:rPr lang="de-CH" altLang="en-US" sz="2000" b="0"/>
              <a:t>ERGÄNZUNGEN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5229225"/>
            <a:ext cx="7343775" cy="1008063"/>
          </a:xfrm>
        </p:spPr>
        <p:txBody>
          <a:bodyPr/>
          <a:lstStyle/>
          <a:p>
            <a:pPr marL="0" indent="0" eaLnBrk="1" hangingPunct="1"/>
            <a:r>
              <a:rPr lang="de-CH" altLang="en-US" dirty="0"/>
              <a:t>Universität Zürich, FS 2025; 17./19. Februar 2025</a:t>
            </a:r>
          </a:p>
          <a:p>
            <a:pPr marL="0" indent="0" eaLnBrk="1" hangingPunct="1"/>
            <a:r>
              <a:rPr lang="de-CH" altLang="en-US" dirty="0"/>
              <a:t>Prof. Dr. Andreas Georg Scherer</a:t>
            </a:r>
          </a:p>
        </p:txBody>
      </p:sp>
      <p:pic>
        <p:nvPicPr>
          <p:cNvPr id="8" name="Bild 1029">
            <a:extLst>
              <a:ext uri="{FF2B5EF4-FFF2-40B4-BE49-F238E27FC236}">
                <a16:creationId xmlns:a16="http://schemas.microsoft.com/office/drawing/2014/main" id="{30CAAB67-D597-5B46-B4BD-9211B18A0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6" y="4869160"/>
            <a:ext cx="684000" cy="1251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222F4B8-ED44-41DC-8E85-B0B8AE8D3E8E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de-CH" altLang="en-US" sz="1000"/>
          </a:p>
        </p:txBody>
      </p:sp>
      <p:sp>
        <p:nvSpPr>
          <p:cNvPr id="40963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9930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en-US" sz="2400" b="1" dirty="0" err="1">
                <a:solidFill>
                  <a:schemeClr val="tx2"/>
                </a:solidFill>
              </a:rPr>
              <a:t>Wer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ist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verantwortlich</a:t>
            </a:r>
            <a:r>
              <a:rPr lang="fr-CH" altLang="en-US" sz="2400" b="1" dirty="0">
                <a:solidFill>
                  <a:schemeClr val="tx2"/>
                </a:solidFill>
              </a:rPr>
              <a:t>? </a:t>
            </a:r>
            <a:r>
              <a:rPr lang="fr-CH" altLang="en-US" sz="2400" b="1" dirty="0" err="1">
                <a:solidFill>
                  <a:schemeClr val="tx2"/>
                </a:solidFill>
              </a:rPr>
              <a:t>Einhaltung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von</a:t>
            </a:r>
            <a:r>
              <a:rPr lang="fr-CH" altLang="en-US" sz="2400" b="1" dirty="0">
                <a:solidFill>
                  <a:schemeClr val="tx2"/>
                </a:solidFill>
              </a:rPr>
              <a:t> </a:t>
            </a:r>
            <a:r>
              <a:rPr lang="fr-CH" altLang="en-US" sz="2400" b="1" dirty="0" err="1">
                <a:solidFill>
                  <a:schemeClr val="tx2"/>
                </a:solidFill>
              </a:rPr>
              <a:t>Menschen-rechten</a:t>
            </a:r>
            <a:r>
              <a:rPr lang="fr-CH" altLang="en-US" sz="2400" b="1" dirty="0">
                <a:solidFill>
                  <a:schemeClr val="tx2"/>
                </a:solidFill>
              </a:rPr>
              <a:t>: </a:t>
            </a:r>
            <a:r>
              <a:rPr lang="fr-CH" altLang="en-US" sz="2400" b="1" dirty="0" err="1">
                <a:solidFill>
                  <a:schemeClr val="tx2"/>
                </a:solidFill>
              </a:rPr>
              <a:t>Arbeitssicherheit</a:t>
            </a:r>
            <a:r>
              <a:rPr lang="fr-CH" altLang="en-US" sz="2400" b="1" dirty="0">
                <a:solidFill>
                  <a:schemeClr val="tx2"/>
                </a:solidFill>
              </a:rPr>
              <a:t> in </a:t>
            </a:r>
            <a:r>
              <a:rPr lang="fr-CH" altLang="en-US" sz="2400" b="1" dirty="0" err="1">
                <a:solidFill>
                  <a:schemeClr val="tx2"/>
                </a:solidFill>
              </a:rPr>
              <a:t>Zulieferbetrieben</a:t>
            </a:r>
            <a:endParaRPr lang="de-CH" altLang="en-US" sz="2400" b="1" dirty="0">
              <a:solidFill>
                <a:schemeClr val="tx2"/>
              </a:solidFill>
            </a:endParaRPr>
          </a:p>
        </p:txBody>
      </p:sp>
      <p:pic>
        <p:nvPicPr>
          <p:cNvPr id="40964" name="Picture 4" descr="arbeiter in chin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286000"/>
            <a:ext cx="4537075" cy="3590925"/>
          </a:xfrm>
          <a:noFill/>
        </p:spPr>
      </p:pic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747713" y="5913438"/>
            <a:ext cx="4981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1200"/>
              <a:t>Foto: Verunfallte Arbeiter in asiatischen Zulieferbetrieben</a:t>
            </a:r>
          </a:p>
        </p:txBody>
      </p:sp>
      <p:sp>
        <p:nvSpPr>
          <p:cNvPr id="40966" name="Textfeld 1"/>
          <p:cNvSpPr txBox="1">
            <a:spLocks noChangeArrowheads="1"/>
          </p:cNvSpPr>
          <p:nvPr/>
        </p:nvSpPr>
        <p:spPr bwMode="auto">
          <a:xfrm>
            <a:off x="900112" y="6309900"/>
            <a:ext cx="712827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Quelle: ILO, </a:t>
            </a:r>
            <a:r>
              <a:rPr lang="de-DE" altLang="en-US" sz="800" dirty="0">
                <a:hlinkClick r:id="rId4"/>
              </a:rPr>
              <a:t>https://www.ilo.org/wcmsp5/groups/public/---ed_protect/---protrav/---safework/documents/publication/wcms_903140.pdf</a:t>
            </a:r>
            <a:r>
              <a:rPr lang="de-DE" altLang="en-US" sz="800" dirty="0"/>
              <a:t> (Abruf: Jan 2024)</a:t>
            </a:r>
          </a:p>
        </p:txBody>
      </p:sp>
      <p:sp>
        <p:nvSpPr>
          <p:cNvPr id="40967" name="Rechteck 1"/>
          <p:cNvSpPr>
            <a:spLocks noChangeArrowheads="1"/>
          </p:cNvSpPr>
          <p:nvPr/>
        </p:nvSpPr>
        <p:spPr bwMode="auto">
          <a:xfrm>
            <a:off x="6056313" y="2205038"/>
            <a:ext cx="28368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marL="355600" indent="-355600"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 dirty="0"/>
              <a:t>A 	Arbeiter selbst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 dirty="0"/>
              <a:t>B	Importeur in der Schweiz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 dirty="0"/>
              <a:t>C	Zulieferer aus Asien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altLang="en-US" sz="1600" dirty="0"/>
              <a:t>D	Staat in Asien</a:t>
            </a:r>
          </a:p>
        </p:txBody>
      </p:sp>
      <p:sp>
        <p:nvSpPr>
          <p:cNvPr id="4" name="Rechteck 3"/>
          <p:cNvSpPr/>
          <p:nvPr/>
        </p:nvSpPr>
        <p:spPr>
          <a:xfrm>
            <a:off x="6065838" y="3690938"/>
            <a:ext cx="2538412" cy="138499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72000" rIns="36000">
            <a:spAutoFit/>
          </a:bodyPr>
          <a:lstStyle/>
          <a:p>
            <a:pPr eaLnBrk="1" hangingPunct="1">
              <a:defRPr/>
            </a:pP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According to the ILO more than </a:t>
            </a:r>
            <a:b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1200" b="1" dirty="0">
                <a:latin typeface="Arial" charset="0"/>
                <a:ea typeface="ＭＳ Ｐゴシック" charset="0"/>
                <a:cs typeface="ＭＳ Ｐゴシック" charset="0"/>
              </a:rPr>
              <a:t>2.9 million work-related deaths </a:t>
            </a: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occur annually on a global scale, and there are about </a:t>
            </a:r>
            <a:r>
              <a:rPr lang="en-GB" sz="1200" b="1" dirty="0">
                <a:latin typeface="Arial" charset="0"/>
                <a:ea typeface="ＭＳ Ｐゴシック" charset="0"/>
                <a:cs typeface="ＭＳ Ｐゴシック" charset="0"/>
              </a:rPr>
              <a:t>395 million </a:t>
            </a: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non-fatal work-related injuries each year</a:t>
            </a:r>
            <a:r>
              <a:rPr lang="en-GB" sz="1200" dirty="0">
                <a:latin typeface="Arial" charset="0"/>
                <a:ea typeface="ＭＳ Ｐゴシック" charset="0"/>
                <a:cs typeface="ＭＳ Ｐゴシック" charset="0"/>
              </a:rPr>
              <a:t>. Especially developing countries are affected.</a:t>
            </a:r>
          </a:p>
        </p:txBody>
      </p:sp>
      <p:sp>
        <p:nvSpPr>
          <p:cNvPr id="40969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17./19.02.2025</a:t>
            </a:r>
            <a:endParaRPr lang="de-CH" altLang="en-US" sz="1000" dirty="0"/>
          </a:p>
        </p:txBody>
      </p:sp>
      <p:sp>
        <p:nvSpPr>
          <p:cNvPr id="23" name="Rechteck 22"/>
          <p:cNvSpPr/>
          <p:nvPr/>
        </p:nvSpPr>
        <p:spPr>
          <a:xfrm>
            <a:off x="6192838" y="5445125"/>
            <a:ext cx="2843212" cy="695325"/>
          </a:xfrm>
          <a:prstGeom prst="rect">
            <a:avLst/>
          </a:prstGeom>
          <a:noFill/>
        </p:spPr>
        <p:txBody>
          <a:bodyPr lIns="72000" rIns="36000">
            <a:spAutoFit/>
          </a:bodyPr>
          <a:lstStyle/>
          <a:p>
            <a:pPr eaLnBrk="1" hangingPunct="1">
              <a:spcAft>
                <a:spcPts val="200"/>
              </a:spcAft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Every 15 seconds,</a:t>
            </a:r>
          </a:p>
          <a:p>
            <a:pPr marL="171450" indent="-79375" eaLnBrk="1" hangingPunct="1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1.5 worker dies from a work-related accident </a:t>
            </a:r>
            <a:b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or disease.</a:t>
            </a:r>
          </a:p>
          <a:p>
            <a:pPr marL="171450" indent="-79375" eaLnBrk="1" hangingPunct="1">
              <a:buFont typeface="Arial" panose="020B0604020202020204" pitchFamily="34" charset="0"/>
              <a:buChar char="•"/>
              <a:defRPr/>
            </a:pPr>
            <a:r>
              <a:rPr lang="en-GB" sz="900" dirty="0">
                <a:latin typeface="Arial" charset="0"/>
                <a:ea typeface="ＭＳ Ｐゴシック" charset="0"/>
                <a:cs typeface="ＭＳ Ｐゴシック" charset="0"/>
              </a:rPr>
              <a:t>188 workers have a work-related accident</a:t>
            </a:r>
            <a:r>
              <a:rPr lang="en-GB" sz="105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40971" name="Grafi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5543550"/>
            <a:ext cx="4492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0562E40-D5DF-8941-8C52-6814FEF68B7F}"/>
              </a:ext>
            </a:extLst>
          </p:cNvPr>
          <p:cNvSpPr/>
          <p:nvPr/>
        </p:nvSpPr>
        <p:spPr bwMode="auto">
          <a:xfrm>
            <a:off x="1475656" y="2996952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E3A6175-52B4-E14B-98A1-DA04A9A7720E}"/>
              </a:ext>
            </a:extLst>
          </p:cNvPr>
          <p:cNvSpPr/>
          <p:nvPr/>
        </p:nvSpPr>
        <p:spPr bwMode="auto">
          <a:xfrm>
            <a:off x="2203364" y="3003968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0CD3108-E689-5E4D-9535-52F29F36502B}"/>
              </a:ext>
            </a:extLst>
          </p:cNvPr>
          <p:cNvSpPr/>
          <p:nvPr/>
        </p:nvSpPr>
        <p:spPr bwMode="auto">
          <a:xfrm>
            <a:off x="2827768" y="3112478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62D487A-4CD7-094D-B36D-C0E602EA01D0}"/>
              </a:ext>
            </a:extLst>
          </p:cNvPr>
          <p:cNvSpPr/>
          <p:nvPr/>
        </p:nvSpPr>
        <p:spPr bwMode="auto">
          <a:xfrm>
            <a:off x="3476600" y="3065914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E727695-C4F4-9D4E-9EEB-EE0836FDF7CD}"/>
              </a:ext>
            </a:extLst>
          </p:cNvPr>
          <p:cNvSpPr/>
          <p:nvPr/>
        </p:nvSpPr>
        <p:spPr bwMode="auto">
          <a:xfrm>
            <a:off x="4087236" y="2984420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CEA360C-2D55-2A40-B296-000FA5765047}"/>
              </a:ext>
            </a:extLst>
          </p:cNvPr>
          <p:cNvSpPr/>
          <p:nvPr/>
        </p:nvSpPr>
        <p:spPr bwMode="auto">
          <a:xfrm>
            <a:off x="4814944" y="3033916"/>
            <a:ext cx="360040" cy="10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F9C6F40-9D19-2044-B4E5-007DE0E2E97B}"/>
              </a:ext>
            </a:extLst>
          </p:cNvPr>
          <p:cNvGrpSpPr/>
          <p:nvPr/>
        </p:nvGrpSpPr>
        <p:grpSpPr>
          <a:xfrm>
            <a:off x="1292581" y="922408"/>
            <a:ext cx="6721475" cy="4954517"/>
            <a:chOff x="2651993" y="594297"/>
            <a:chExt cx="6721475" cy="4954517"/>
          </a:xfrm>
        </p:grpSpPr>
        <p:pic>
          <p:nvPicPr>
            <p:cNvPr id="32" name="Bild 2">
              <a:extLst>
                <a:ext uri="{FF2B5EF4-FFF2-40B4-BE49-F238E27FC236}">
                  <a16:creationId xmlns:a16="http://schemas.microsoft.com/office/drawing/2014/main" id="{FB92B6EE-ECC1-C249-A67D-EB6D1448F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080000">
              <a:off x="2651993" y="799014"/>
              <a:ext cx="6721475" cy="47498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9A44DFAA-72F9-A94F-BC73-1CD36BEF27A4}"/>
                </a:ext>
              </a:extLst>
            </p:cNvPr>
            <p:cNvSpPr/>
            <p:nvPr/>
          </p:nvSpPr>
          <p:spPr bwMode="auto">
            <a:xfrm rot="1158255">
              <a:off x="5427067" y="594297"/>
              <a:ext cx="1152128" cy="4319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19.05.2013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79A50F75-619A-BF45-A1CA-87B7B2F9B9FE}"/>
              </a:ext>
            </a:extLst>
          </p:cNvPr>
          <p:cNvGrpSpPr/>
          <p:nvPr/>
        </p:nvGrpSpPr>
        <p:grpSpPr>
          <a:xfrm>
            <a:off x="986859" y="999317"/>
            <a:ext cx="5773478" cy="4929757"/>
            <a:chOff x="1236820" y="520258"/>
            <a:chExt cx="5773478" cy="4929757"/>
          </a:xfrm>
        </p:grpSpPr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50736A67-7281-EA49-BFFF-7A24263F9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1202968">
              <a:off x="1236820" y="520258"/>
              <a:ext cx="5635859" cy="4929757"/>
            </a:xfrm>
            <a:prstGeom prst="rect">
              <a:avLst/>
            </a:prstGeom>
          </p:spPr>
        </p:pic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523329F2-24C7-A445-BBA8-969216252BA6}"/>
                </a:ext>
              </a:extLst>
            </p:cNvPr>
            <p:cNvSpPr/>
            <p:nvPr/>
          </p:nvSpPr>
          <p:spPr bwMode="auto">
            <a:xfrm rot="21179299">
              <a:off x="5858170" y="4667745"/>
              <a:ext cx="1152128" cy="4319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08.02.2021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FB8F0D3-3F50-62BE-E5F6-3DF5BC52E748}"/>
              </a:ext>
            </a:extLst>
          </p:cNvPr>
          <p:cNvGrpSpPr/>
          <p:nvPr/>
        </p:nvGrpSpPr>
        <p:grpSpPr>
          <a:xfrm>
            <a:off x="723182" y="1247455"/>
            <a:ext cx="8312868" cy="4665983"/>
            <a:chOff x="723182" y="1247455"/>
            <a:chExt cx="8095530" cy="3981745"/>
          </a:xfrm>
        </p:grpSpPr>
        <p:pic>
          <p:nvPicPr>
            <p:cNvPr id="6" name="Grafik 5" descr="Ein Bild, das Text, Schrift, Screenshot, Algebra enthält.&#10;&#10;Automatisch generierte Beschreibung">
              <a:extLst>
                <a:ext uri="{FF2B5EF4-FFF2-40B4-BE49-F238E27FC236}">
                  <a16:creationId xmlns:a16="http://schemas.microsoft.com/office/drawing/2014/main" id="{9E5E7E05-7D79-B0F5-9B38-DF9B4A432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182" y="1707278"/>
              <a:ext cx="8095530" cy="3521922"/>
            </a:xfrm>
            <a:prstGeom prst="rect">
              <a:avLst/>
            </a:prstGeom>
          </p:spPr>
        </p:pic>
        <p:pic>
          <p:nvPicPr>
            <p:cNvPr id="10" name="Grafik 9" descr="Ein Bild, das Schrift, Logo, Symbol, weiß enthält.&#10;&#10;Automatisch generierte Beschreibung">
              <a:extLst>
                <a:ext uri="{FF2B5EF4-FFF2-40B4-BE49-F238E27FC236}">
                  <a16:creationId xmlns:a16="http://schemas.microsoft.com/office/drawing/2014/main" id="{CCE772C6-BBB7-D956-91A7-7D8A7E6CCF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182" y="1247455"/>
              <a:ext cx="1206500" cy="520700"/>
            </a:xfrm>
            <a:prstGeom prst="rect">
              <a:avLst/>
            </a:prstGeom>
          </p:spPr>
        </p:pic>
        <p:pic>
          <p:nvPicPr>
            <p:cNvPr id="12" name="Grafik 11" descr="Ein Bild, das Schrift, Typografie, Text, Kalligrafie enthält.&#10;&#10;Automatisch generierte Beschreibung">
              <a:extLst>
                <a:ext uri="{FF2B5EF4-FFF2-40B4-BE49-F238E27FC236}">
                  <a16:creationId xmlns:a16="http://schemas.microsoft.com/office/drawing/2014/main" id="{13319DBD-5A28-7653-922B-D0EFA4E9A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6350" y="4724338"/>
              <a:ext cx="1917700" cy="317500"/>
            </a:xfrm>
            <a:prstGeom prst="rect">
              <a:avLst/>
            </a:prstGeom>
          </p:spPr>
        </p:pic>
      </p:grpSp>
      <p:cxnSp>
        <p:nvCxnSpPr>
          <p:cNvPr id="5" name="Gerade Verbindung 4">
            <a:extLst>
              <a:ext uri="{FF2B5EF4-FFF2-40B4-BE49-F238E27FC236}">
                <a16:creationId xmlns:a16="http://schemas.microsoft.com/office/drawing/2014/main" id="{A30F8BCA-07ED-F8BD-02FD-C7B8223DAA72}"/>
              </a:ext>
            </a:extLst>
          </p:cNvPr>
          <p:cNvCxnSpPr/>
          <p:nvPr/>
        </p:nvCxnSpPr>
        <p:spPr bwMode="auto">
          <a:xfrm>
            <a:off x="6641072" y="5647459"/>
            <a:ext cx="194238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4412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Bild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078288"/>
            <a:ext cx="2159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76A4F1-1A31-4BE8-B2D2-D70C180A8DB2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de-CH" altLang="en-US" sz="1000"/>
          </a:p>
        </p:txBody>
      </p:sp>
      <p:sp>
        <p:nvSpPr>
          <p:cNvPr id="41988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400" b="1">
                <a:solidFill>
                  <a:schemeClr val="tx2"/>
                </a:solidFill>
              </a:rPr>
              <a:t>Wer ist verantwortlich? Einhaltung von Menschenrechten: Kinderarbeit in Steinbrüchen</a:t>
            </a:r>
            <a:endParaRPr lang="de-CH" altLang="en-US" sz="2400" b="1">
              <a:solidFill>
                <a:schemeClr val="tx2"/>
              </a:solidFill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6732588" y="2924175"/>
            <a:ext cx="1943100" cy="286232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200" dirty="0"/>
              <a:t>The </a:t>
            </a:r>
            <a:r>
              <a:rPr lang="en-GB" altLang="en-US" sz="1200" dirty="0"/>
              <a:t>ILO</a:t>
            </a:r>
            <a:r>
              <a:rPr lang="en-GB" altLang="de-DE" sz="1200" dirty="0"/>
              <a:t>’</a:t>
            </a:r>
            <a:r>
              <a:rPr lang="en-GB" altLang="en-US" sz="1200" dirty="0"/>
              <a:t>s most recent global estimate is that </a:t>
            </a:r>
            <a:r>
              <a:rPr lang="en-GB" altLang="en-US" sz="1200" b="1" dirty="0"/>
              <a:t>160 million children </a:t>
            </a:r>
            <a:r>
              <a:rPr lang="en-GB" altLang="en-US" sz="1200" dirty="0"/>
              <a:t>worldwide are victims of child labour, with almost half of them (79 million) involved in hazardous work (endangering health, safety and moral development) and other worst forms of child labour</a:t>
            </a:r>
            <a:r>
              <a:rPr lang="fr-FR" altLang="en-US" sz="1200" dirty="0"/>
              <a:t> — </a:t>
            </a:r>
            <a:r>
              <a:rPr lang="fr-FR" altLang="en-US" sz="1200" dirty="0" err="1"/>
              <a:t>such</a:t>
            </a:r>
            <a:r>
              <a:rPr lang="fr-FR" altLang="en-US" sz="1200" dirty="0"/>
              <a:t> as </a:t>
            </a:r>
            <a:r>
              <a:rPr lang="fr-FR" altLang="en-US" sz="1200" b="1" dirty="0"/>
              <a:t>prostitution, </a:t>
            </a:r>
            <a:r>
              <a:rPr lang="en-GB" altLang="en-US" sz="1200" b="1" dirty="0"/>
              <a:t>mining and slave labour </a:t>
            </a:r>
            <a:r>
              <a:rPr lang="en-GB" altLang="en-US" sz="1200" dirty="0"/>
              <a:t>in different industries</a:t>
            </a:r>
            <a:r>
              <a:rPr lang="fr-FR" altLang="en-US" sz="1200" dirty="0"/>
              <a:t>.</a:t>
            </a:r>
            <a:endParaRPr lang="de-DE" altLang="en-US" sz="1200" dirty="0"/>
          </a:p>
        </p:txBody>
      </p:sp>
      <p:pic>
        <p:nvPicPr>
          <p:cNvPr id="41990" name="Picture 7" descr="kindersklaven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87625"/>
            <a:ext cx="3108325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Bild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09838"/>
            <a:ext cx="286226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 descr="grabste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4508500"/>
            <a:ext cx="2347913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feld 1"/>
          <p:cNvSpPr txBox="1">
            <a:spLocks noChangeArrowheads="1"/>
          </p:cNvSpPr>
          <p:nvPr/>
        </p:nvSpPr>
        <p:spPr bwMode="auto">
          <a:xfrm>
            <a:off x="2195736" y="6448158"/>
            <a:ext cx="6635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tabLst>
                <a:tab pos="360363" algn="l"/>
              </a:tabLst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Quelle:	</a:t>
            </a:r>
            <a:r>
              <a:rPr lang="en-GB" altLang="en-US" sz="800" dirty="0"/>
              <a:t> </a:t>
            </a:r>
            <a:r>
              <a:rPr lang="en-GB" altLang="en-US" sz="800" dirty="0">
                <a:hlinkClick r:id="rId7"/>
              </a:rPr>
              <a:t>https://www.ilo.org/ipec/ChildlabourstatisticsSIMPOC/WCMS_817699/lang--en/index.htm</a:t>
            </a:r>
            <a:r>
              <a:rPr lang="en-GB" altLang="en-US" sz="800" dirty="0"/>
              <a:t> </a:t>
            </a:r>
            <a:r>
              <a:rPr lang="de-DE" altLang="en-US" sz="800" dirty="0"/>
              <a:t>(Abruf: Jan 2024)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 </a:t>
            </a:r>
          </a:p>
        </p:txBody>
      </p:sp>
      <p:sp>
        <p:nvSpPr>
          <p:cNvPr id="4199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17./19.02.2025</a:t>
            </a:r>
            <a:endParaRPr lang="de-CH" altLang="en-US" sz="1000" dirty="0"/>
          </a:p>
        </p:txBody>
      </p:sp>
      <p:pic>
        <p:nvPicPr>
          <p:cNvPr id="16" name="Bildplatzhalter 5" descr="Bildschirmfoto 2014-02-12 um 19.00.36.png">
            <a:extLst>
              <a:ext uri="{FF2B5EF4-FFF2-40B4-BE49-F238E27FC236}">
                <a16:creationId xmlns:a16="http://schemas.microsoft.com/office/drawing/2014/main" id="{3F3EB887-6CD7-E545-806D-0B609C0CF15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-17416" r="-17416"/>
          <a:stretch>
            <a:fillRect/>
          </a:stretch>
        </p:blipFill>
        <p:spPr bwMode="auto">
          <a:xfrm rot="20868088">
            <a:off x="370825" y="1617545"/>
            <a:ext cx="7343775" cy="38877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DF2F068-E320-884B-8F11-A0895A4FCAFE}"/>
              </a:ext>
            </a:extLst>
          </p:cNvPr>
          <p:cNvGrpSpPr/>
          <p:nvPr/>
        </p:nvGrpSpPr>
        <p:grpSpPr>
          <a:xfrm>
            <a:off x="1287594" y="2738439"/>
            <a:ext cx="6492397" cy="2090663"/>
            <a:chOff x="428863" y="2371650"/>
            <a:chExt cx="6492397" cy="2090663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FA81A25F-6D90-3146-86D5-694E9C44A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21376714">
              <a:off x="428863" y="2496855"/>
              <a:ext cx="6492397" cy="1965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5B2E832-E061-7D42-BEE3-DF303C0239B5}"/>
                </a:ext>
              </a:extLst>
            </p:cNvPr>
            <p:cNvSpPr/>
            <p:nvPr/>
          </p:nvSpPr>
          <p:spPr bwMode="auto">
            <a:xfrm rot="21417161">
              <a:off x="4850596" y="2371650"/>
              <a:ext cx="1152128" cy="43194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31.01.2020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A6DB572-07AD-704A-86E3-6F217933F9AF}"/>
              </a:ext>
            </a:extLst>
          </p:cNvPr>
          <p:cNvGrpSpPr/>
          <p:nvPr/>
        </p:nvGrpSpPr>
        <p:grpSpPr>
          <a:xfrm>
            <a:off x="696361" y="1668854"/>
            <a:ext cx="7751277" cy="3941287"/>
            <a:chOff x="472348" y="1593412"/>
            <a:chExt cx="7751277" cy="394128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F14C1F03-6BAA-0D40-B3E3-2839BECBD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83158">
              <a:off x="472348" y="2535125"/>
              <a:ext cx="7751277" cy="2694111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40864A6D-04AB-E84C-850A-E8B8BE4C3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81028">
              <a:off x="614433" y="1593412"/>
              <a:ext cx="875949" cy="583966"/>
            </a:xfrm>
            <a:prstGeom prst="rect">
              <a:avLst/>
            </a:prstGeom>
          </p:spPr>
        </p:pic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14012FC8-A149-4B44-B404-6A431E1DCEE2}"/>
                </a:ext>
              </a:extLst>
            </p:cNvPr>
            <p:cNvSpPr/>
            <p:nvPr/>
          </p:nvSpPr>
          <p:spPr bwMode="auto">
            <a:xfrm rot="346614">
              <a:off x="6533196" y="5102750"/>
              <a:ext cx="1152128" cy="43194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25.05.2023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64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79B299-1A65-44FC-A1E8-39CCF0AAF18F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de-CH" altLang="en-US" sz="1000"/>
          </a:p>
        </p:txBody>
      </p:sp>
      <p:sp>
        <p:nvSpPr>
          <p:cNvPr id="43011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2400" b="1">
                <a:solidFill>
                  <a:schemeClr val="tx2"/>
                </a:solidFill>
              </a:rPr>
              <a:t>Wer ist verantwortlich? Einhaltung von Umweltstandards: E-trash dumping in Afrika</a:t>
            </a:r>
            <a:endParaRPr lang="de-CH" altLang="en-US" sz="2400" b="1">
              <a:solidFill>
                <a:schemeClr val="tx2"/>
              </a:solidFill>
            </a:endParaRPr>
          </a:p>
        </p:txBody>
      </p:sp>
      <p:pic>
        <p:nvPicPr>
          <p:cNvPr id="43012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879850"/>
            <a:ext cx="2560637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Bild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56113"/>
            <a:ext cx="2490787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Bild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330450"/>
            <a:ext cx="1893887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Bild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063" y="2195513"/>
            <a:ext cx="1841500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Rechteck 7"/>
          <p:cNvSpPr>
            <a:spLocks noChangeArrowheads="1"/>
          </p:cNvSpPr>
          <p:nvPr/>
        </p:nvSpPr>
        <p:spPr bwMode="auto">
          <a:xfrm>
            <a:off x="5867400" y="4133850"/>
            <a:ext cx="3097213" cy="193899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dirty="0"/>
              <a:t>According to the UN global production </a:t>
            </a:r>
            <a:r>
              <a:rPr lang="en-GB" altLang="en-US" sz="1200" b="1" dirty="0"/>
              <a:t>of e-waste now totals at 53.6 million metric tonnes </a:t>
            </a:r>
            <a:r>
              <a:rPr lang="en-GB" altLang="en-US" sz="1200" dirty="0"/>
              <a:t>(about 7.3 kg for every person on the planet), of which only </a:t>
            </a:r>
            <a:r>
              <a:rPr lang="en-GB" altLang="en-US" sz="1200" b="1" dirty="0"/>
              <a:t>17.4% is recycled</a:t>
            </a:r>
            <a:r>
              <a:rPr lang="en-GB" altLang="en-US" sz="1200" dirty="0"/>
              <a:t>. Hazardous substances are released when e-waste is stripped down, often on vast </a:t>
            </a:r>
            <a:r>
              <a:rPr lang="en-GB" altLang="en-US" sz="1200" b="1" dirty="0"/>
              <a:t>unofficial waste dumps </a:t>
            </a:r>
            <a:r>
              <a:rPr lang="en-GB" altLang="en-US" sz="1200" dirty="0"/>
              <a:t>where workers lack protective clothing and </a:t>
            </a:r>
            <a:r>
              <a:rPr lang="en-GB" altLang="en-US" sz="1200" b="1" dirty="0"/>
              <a:t>health and safety regulations are poor</a:t>
            </a:r>
            <a:r>
              <a:rPr lang="en-GB" altLang="en-US" sz="1200" dirty="0"/>
              <a:t> </a:t>
            </a:r>
            <a:r>
              <a:rPr lang="en-GB" altLang="en-US" sz="1200"/>
              <a:t>or non-existent (numbers as of 2020).</a:t>
            </a:r>
            <a:endParaRPr lang="en-GB" altLang="en-US" sz="1200" dirty="0"/>
          </a:p>
        </p:txBody>
      </p:sp>
      <p:sp>
        <p:nvSpPr>
          <p:cNvPr id="43017" name="Rechteck 8"/>
          <p:cNvSpPr>
            <a:spLocks noChangeArrowheads="1"/>
          </p:cNvSpPr>
          <p:nvPr/>
        </p:nvSpPr>
        <p:spPr bwMode="auto">
          <a:xfrm>
            <a:off x="1830511" y="6282689"/>
            <a:ext cx="74883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Quellen: </a:t>
            </a:r>
            <a:br>
              <a:rPr lang="de-DE" altLang="en-US" sz="800" dirty="0"/>
            </a:br>
            <a:r>
              <a:rPr lang="de-DE" altLang="en-US" sz="800" dirty="0"/>
              <a:t>The Global E-</a:t>
            </a:r>
            <a:r>
              <a:rPr lang="de-DE" altLang="en-US" sz="800" dirty="0" err="1"/>
              <a:t>waste</a:t>
            </a:r>
            <a:r>
              <a:rPr lang="de-DE" altLang="en-US" sz="800" dirty="0"/>
              <a:t> Monitor 2020, </a:t>
            </a:r>
            <a:r>
              <a:rPr lang="de-DE" altLang="en-US" sz="800" dirty="0">
                <a:hlinkClick r:id="rId7"/>
              </a:rPr>
              <a:t>https://www.itu.int/en/ITU-D/Environment/Documents/Toolbox/GEM_2020_EN_O21.pdf</a:t>
            </a:r>
            <a:r>
              <a:rPr lang="de-DE" altLang="en-US" sz="800" dirty="0"/>
              <a:t>;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>
                <a:hlinkClick r:id="rId8"/>
              </a:rPr>
              <a:t>http://www.guardian.co.uk/environment/2011/may/16/uk-ewaste-dumped-ghana</a:t>
            </a:r>
            <a:r>
              <a:rPr lang="de-DE" altLang="en-US" sz="800" dirty="0"/>
              <a:t> (Abruf: Jan 2013)</a:t>
            </a:r>
          </a:p>
        </p:txBody>
      </p:sp>
      <p:pic>
        <p:nvPicPr>
          <p:cNvPr id="43018" name="Bild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73325"/>
            <a:ext cx="2341562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9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17./19.02.2025</a:t>
            </a:r>
          </a:p>
        </p:txBody>
      </p:sp>
      <p:pic>
        <p:nvPicPr>
          <p:cNvPr id="20" name="Bild 1">
            <a:extLst>
              <a:ext uri="{FF2B5EF4-FFF2-40B4-BE49-F238E27FC236}">
                <a16:creationId xmlns:a16="http://schemas.microsoft.com/office/drawing/2014/main" id="{B9E3DAAE-9D32-6147-A14A-A1E1583112D8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989594">
            <a:off x="84138" y="2282825"/>
            <a:ext cx="5759450" cy="38369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Bild 2">
            <a:extLst>
              <a:ext uri="{FF2B5EF4-FFF2-40B4-BE49-F238E27FC236}">
                <a16:creationId xmlns:a16="http://schemas.microsoft.com/office/drawing/2014/main" id="{5E0C9305-18C7-8F43-A53B-3A4590F522E1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1156558">
            <a:off x="2747963" y="-266700"/>
            <a:ext cx="6729412" cy="44846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Bild 3">
            <a:extLst>
              <a:ext uri="{FF2B5EF4-FFF2-40B4-BE49-F238E27FC236}">
                <a16:creationId xmlns:a16="http://schemas.microsoft.com/office/drawing/2014/main" id="{BFAF099D-3A76-3740-90A4-5DF23AA1A227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25600" y="1612900"/>
            <a:ext cx="5892800" cy="36195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AC5647BB-ECBD-9E42-8A44-CDEEEFD47C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-360000">
            <a:off x="1952625" y="1892300"/>
            <a:ext cx="5056188" cy="303053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366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5CF95B-7623-476E-AE64-093F5A2CFDCD}" type="slidenum">
              <a:rPr lang="de-CH" altLang="en-US" sz="10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de-CH" altLang="en-US" sz="1000"/>
          </a:p>
        </p:txBody>
      </p:sp>
      <p:sp>
        <p:nvSpPr>
          <p:cNvPr id="44035" name="Rectangle 2"/>
          <p:cNvSpPr txBox="1">
            <a:spLocks noChangeArrowheads="1"/>
          </p:cNvSpPr>
          <p:nvPr/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solidFill>
                  <a:schemeClr val="tx2"/>
                </a:solidFill>
              </a:rPr>
              <a:t>Wer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ist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verantwortlich</a:t>
            </a:r>
            <a:r>
              <a:rPr lang="en-US" altLang="en-US" sz="2400" b="1" dirty="0">
                <a:solidFill>
                  <a:schemeClr val="tx2"/>
                </a:solidFill>
              </a:rPr>
              <a:t>? </a:t>
            </a:r>
            <a:r>
              <a:rPr lang="en-US" altLang="en-US" sz="2400" b="1" dirty="0" err="1">
                <a:solidFill>
                  <a:schemeClr val="tx2"/>
                </a:solidFill>
              </a:rPr>
              <a:t>Blut</a:t>
            </a:r>
            <a:r>
              <a:rPr lang="en-US" altLang="en-US" sz="2400" b="1" dirty="0">
                <a:solidFill>
                  <a:schemeClr val="tx2"/>
                </a:solidFill>
              </a:rPr>
              <a:t> </a:t>
            </a:r>
            <a:r>
              <a:rPr lang="en-US" altLang="en-US" sz="2400" b="1" dirty="0" err="1">
                <a:solidFill>
                  <a:schemeClr val="tx2"/>
                </a:solidFill>
              </a:rPr>
              <a:t>im</a:t>
            </a:r>
            <a:r>
              <a:rPr lang="en-US" altLang="en-US" sz="2400" b="1" dirty="0">
                <a:solidFill>
                  <a:schemeClr val="tx2"/>
                </a:solidFill>
              </a:rPr>
              <a:t> Handy: </a:t>
            </a:r>
            <a:br>
              <a:rPr lang="en-US" altLang="en-US" sz="2400" b="1" dirty="0">
                <a:solidFill>
                  <a:schemeClr val="tx2"/>
                </a:solidFill>
              </a:rPr>
            </a:br>
            <a:r>
              <a:rPr lang="en-US" altLang="en-US" sz="2400" b="1" dirty="0" err="1">
                <a:solidFill>
                  <a:schemeClr val="tx2"/>
                </a:solidFill>
              </a:rPr>
              <a:t>Mobiltelefone</a:t>
            </a:r>
            <a:r>
              <a:rPr lang="en-US" altLang="en-US" sz="2400" b="1" dirty="0">
                <a:solidFill>
                  <a:schemeClr val="tx2"/>
                </a:solidFill>
              </a:rPr>
              <a:t> und </a:t>
            </a:r>
            <a:r>
              <a:rPr lang="en-US" altLang="de-DE" sz="2400" b="1" dirty="0">
                <a:solidFill>
                  <a:schemeClr val="tx2"/>
                </a:solidFill>
              </a:rPr>
              <a:t>“</a:t>
            </a:r>
            <a:r>
              <a:rPr lang="de-CH" altLang="ja-JP" sz="2400" b="1" dirty="0" err="1">
                <a:solidFill>
                  <a:schemeClr val="tx2"/>
                </a:solidFill>
              </a:rPr>
              <a:t>the</a:t>
            </a:r>
            <a:r>
              <a:rPr lang="de-CH" altLang="ja-JP" sz="2400" b="1" dirty="0">
                <a:solidFill>
                  <a:schemeClr val="tx2"/>
                </a:solidFill>
              </a:rPr>
              <a:t> </a:t>
            </a:r>
            <a:r>
              <a:rPr lang="de-CH" altLang="ja-JP" sz="2400" b="1" dirty="0" err="1">
                <a:solidFill>
                  <a:schemeClr val="tx2"/>
                </a:solidFill>
              </a:rPr>
              <a:t>world’s</a:t>
            </a:r>
            <a:r>
              <a:rPr lang="de-CH" altLang="ja-JP" sz="2400" b="1" dirty="0">
                <a:solidFill>
                  <a:schemeClr val="tx2"/>
                </a:solidFill>
              </a:rPr>
              <a:t> </a:t>
            </a:r>
            <a:r>
              <a:rPr lang="de-CH" altLang="ja-JP" sz="2400" b="1" dirty="0" err="1">
                <a:solidFill>
                  <a:schemeClr val="tx2"/>
                </a:solidFill>
              </a:rPr>
              <a:t>deadliest</a:t>
            </a:r>
            <a:r>
              <a:rPr lang="de-CH" altLang="ja-JP" sz="2400" b="1" dirty="0">
                <a:solidFill>
                  <a:schemeClr val="tx2"/>
                </a:solidFill>
              </a:rPr>
              <a:t> war</a:t>
            </a:r>
            <a:r>
              <a:rPr lang="de-CH" altLang="de-DE" sz="2400" b="1" dirty="0">
                <a:solidFill>
                  <a:schemeClr val="tx2"/>
                </a:solidFill>
              </a:rPr>
              <a:t>“</a:t>
            </a:r>
            <a:endParaRPr lang="de-CH" altLang="en-US" sz="2400" b="1" dirty="0">
              <a:solidFill>
                <a:schemeClr val="tx2"/>
              </a:solidFill>
            </a:endParaRPr>
          </a:p>
        </p:txBody>
      </p:sp>
      <p:sp>
        <p:nvSpPr>
          <p:cNvPr id="44036" name="Textfeld 1"/>
          <p:cNvSpPr txBox="1">
            <a:spLocks noChangeArrowheads="1"/>
          </p:cNvSpPr>
          <p:nvPr/>
        </p:nvSpPr>
        <p:spPr bwMode="auto">
          <a:xfrm>
            <a:off x="900113" y="6186790"/>
            <a:ext cx="56880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/>
              <a:t>New York Times (2012):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 dirty="0">
                <a:hlinkClick r:id="rId3"/>
              </a:rPr>
              <a:t>http://bits.blogs.nytimes.com/2012/02/13/apple-announces-independent-factory-inspections/</a:t>
            </a:r>
            <a:endParaRPr lang="de-DE" altLang="en-US" sz="800" dirty="0"/>
          </a:p>
        </p:txBody>
      </p:sp>
      <p:sp>
        <p:nvSpPr>
          <p:cNvPr id="44037" name="Rechteck 1"/>
          <p:cNvSpPr>
            <a:spLocks noChangeArrowheads="1"/>
          </p:cNvSpPr>
          <p:nvPr/>
        </p:nvSpPr>
        <p:spPr bwMode="auto">
          <a:xfrm>
            <a:off x="827088" y="2439988"/>
            <a:ext cx="4824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dirty="0">
                <a:hlinkClick r:id="rId4"/>
              </a:rPr>
              <a:t>http://www.youtube.com/watch?feature=player_embedded&amp;v=wQhlLuBwOtE</a:t>
            </a:r>
            <a:r>
              <a:rPr lang="de-DE" altLang="en-US" dirty="0"/>
              <a:t> </a:t>
            </a:r>
          </a:p>
        </p:txBody>
      </p:sp>
      <p:pic>
        <p:nvPicPr>
          <p:cNvPr id="44038" name="Bild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71888"/>
            <a:ext cx="3455988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Bild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975" y="4470400"/>
            <a:ext cx="2925763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Bild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454275"/>
            <a:ext cx="25495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900113" y="6524625"/>
            <a:ext cx="2133600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Font typeface="Arial" pitchFamily="34" charset="0"/>
              <a:defRPr sz="17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40000"/>
              </a:spcBef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–"/>
              <a:defRPr sz="17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000"/>
              <a:t>17./19.02.2025</a:t>
            </a:r>
          </a:p>
        </p:txBody>
      </p:sp>
      <p:pic>
        <p:nvPicPr>
          <p:cNvPr id="16" name="Bild 2">
            <a:extLst>
              <a:ext uri="{FF2B5EF4-FFF2-40B4-BE49-F238E27FC236}">
                <a16:creationId xmlns:a16="http://schemas.microsoft.com/office/drawing/2014/main" id="{1EDC3243-83EE-4200-AE6D-16E00065CDD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530402">
            <a:off x="396875" y="1201738"/>
            <a:ext cx="3721100" cy="530225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D8092508-77FC-C045-807D-0F63F4E1001C}"/>
              </a:ext>
            </a:extLst>
          </p:cNvPr>
          <p:cNvGrpSpPr/>
          <p:nvPr/>
        </p:nvGrpSpPr>
        <p:grpSpPr>
          <a:xfrm>
            <a:off x="627063" y="3032125"/>
            <a:ext cx="8243887" cy="2705100"/>
            <a:chOff x="627063" y="3032125"/>
            <a:chExt cx="8243887" cy="2705100"/>
          </a:xfrm>
        </p:grpSpPr>
        <p:pic>
          <p:nvPicPr>
            <p:cNvPr id="27" name="Bild 5">
              <a:extLst>
                <a:ext uri="{FF2B5EF4-FFF2-40B4-BE49-F238E27FC236}">
                  <a16:creationId xmlns:a16="http://schemas.microsoft.com/office/drawing/2014/main" id="{90317BE5-5DF9-6440-A7B9-CD1DCFB32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1139051">
              <a:off x="627063" y="3032125"/>
              <a:ext cx="8243887" cy="27051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2C69B005-C540-274B-870C-D1BBB0837CCD}"/>
                </a:ext>
              </a:extLst>
            </p:cNvPr>
            <p:cNvSpPr/>
            <p:nvPr/>
          </p:nvSpPr>
          <p:spPr bwMode="auto">
            <a:xfrm rot="1151489">
              <a:off x="7673750" y="4398772"/>
              <a:ext cx="1152128" cy="4319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13.02.2014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2D8FF44D-C16A-B448-B6A1-1ED56EEE4557}"/>
              </a:ext>
            </a:extLst>
          </p:cNvPr>
          <p:cNvGrpSpPr/>
          <p:nvPr/>
        </p:nvGrpSpPr>
        <p:grpSpPr>
          <a:xfrm>
            <a:off x="1382441" y="1673068"/>
            <a:ext cx="7367074" cy="2030571"/>
            <a:chOff x="1382441" y="1673068"/>
            <a:chExt cx="7367074" cy="2030571"/>
          </a:xfrm>
        </p:grpSpPr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60A86593-B6BB-B74F-A375-12C5A0C2B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21260710">
              <a:off x="1382441" y="1673068"/>
              <a:ext cx="7367074" cy="203057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C51B6B40-8A84-1447-A849-F6BA5ADEC0F8}"/>
                </a:ext>
              </a:extLst>
            </p:cNvPr>
            <p:cNvSpPr/>
            <p:nvPr/>
          </p:nvSpPr>
          <p:spPr bwMode="auto">
            <a:xfrm rot="21296398">
              <a:off x="6950461" y="2966732"/>
              <a:ext cx="1152128" cy="43194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16.12.2019</a:t>
              </a:r>
              <a:endPara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F424FAB-1C1F-AF41-A37C-599294217258}"/>
              </a:ext>
            </a:extLst>
          </p:cNvPr>
          <p:cNvGrpSpPr/>
          <p:nvPr/>
        </p:nvGrpSpPr>
        <p:grpSpPr>
          <a:xfrm>
            <a:off x="11560" y="1834972"/>
            <a:ext cx="9144000" cy="2609079"/>
            <a:chOff x="11560" y="1834972"/>
            <a:chExt cx="9144000" cy="2609079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016A630B-DA54-944D-ABA3-7792D4865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" y="2469972"/>
              <a:ext cx="9144000" cy="1974079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C2BEF514-9EEE-F24A-9D54-A7319B93D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44" y="1834972"/>
              <a:ext cx="2654300" cy="635000"/>
            </a:xfrm>
            <a:prstGeom prst="rect">
              <a:avLst/>
            </a:prstGeom>
          </p:spPr>
        </p:pic>
      </p:grpSp>
      <p:pic>
        <p:nvPicPr>
          <p:cNvPr id="17" name="Bild 4">
            <a:extLst>
              <a:ext uri="{FF2B5EF4-FFF2-40B4-BE49-F238E27FC236}">
                <a16:creationId xmlns:a16="http://schemas.microsoft.com/office/drawing/2014/main" id="{AEFC7335-985A-4CC8-A384-7B9ABBCA4CAF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-1251975">
            <a:off x="3640138" y="207963"/>
            <a:ext cx="4852987" cy="42926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BE679FF-21D8-4A4B-95C7-0FACE14AA3EF}"/>
              </a:ext>
            </a:extLst>
          </p:cNvPr>
          <p:cNvGrpSpPr/>
          <p:nvPr/>
        </p:nvGrpSpPr>
        <p:grpSpPr>
          <a:xfrm>
            <a:off x="2727521" y="1227967"/>
            <a:ext cx="4276377" cy="4580317"/>
            <a:chOff x="2727521" y="1227967"/>
            <a:chExt cx="4276377" cy="4580317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7684A94B-7A76-044E-BB10-8C8A59D23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7521" y="1227967"/>
              <a:ext cx="4276377" cy="4580317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82DBD7FB-FDDB-6648-90D8-F65F0DEDC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3165" y="1728554"/>
              <a:ext cx="1720698" cy="3902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862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zh_praesentation_d">
  <a:themeElements>
    <a:clrScheme name="Uni ZH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DC6027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zh_praesentation_d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554</Words>
  <Application>Microsoft Macintosh PowerPoint</Application>
  <PresentationFormat>Bildschirmpräsentation (4:3)</PresentationFormat>
  <Paragraphs>49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ＭＳ Ｐゴシック</vt:lpstr>
      <vt:lpstr>Arial</vt:lpstr>
      <vt:lpstr>uzh_praesentation_d</vt:lpstr>
      <vt:lpstr>Globalisierung und Multinationale Unternehmen  Teil I: Die Globalisierung als Herausforderung für Weltwirtschaft, multinationale Unternehmen und verantwortliches Handeln   Vorlesung 1: Grundbegriffe und Problemtatbestände ERGÄNZUNGEN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Admin</dc:creator>
  <dc:description>Vorlage uzh_praesentation_d MSO2007 v1 7.5.2010</dc:description>
  <cp:lastModifiedBy>Dana Olga Entenza Tilves</cp:lastModifiedBy>
  <cp:revision>594</cp:revision>
  <cp:lastPrinted>2013-01-29T12:49:20Z</cp:lastPrinted>
  <dcterms:created xsi:type="dcterms:W3CDTF">2010-07-21T08:01:59Z</dcterms:created>
  <dcterms:modified xsi:type="dcterms:W3CDTF">2025-02-16T14:03:48Z</dcterms:modified>
</cp:coreProperties>
</file>