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48" r:id="rId2"/>
    <p:sldId id="466" r:id="rId3"/>
    <p:sldId id="451" r:id="rId4"/>
    <p:sldId id="452" r:id="rId5"/>
    <p:sldId id="450" r:id="rId6"/>
    <p:sldId id="453" r:id="rId7"/>
    <p:sldId id="455" r:id="rId8"/>
    <p:sldId id="457" r:id="rId9"/>
    <p:sldId id="459" r:id="rId10"/>
    <p:sldId id="461" r:id="rId11"/>
    <p:sldId id="449" r:id="rId12"/>
    <p:sldId id="458" r:id="rId13"/>
    <p:sldId id="462" r:id="rId14"/>
    <p:sldId id="465" r:id="rId15"/>
    <p:sldId id="445" r:id="rId16"/>
  </p:sldIdLst>
  <p:sldSz cx="9144000" cy="6858000" type="screen4x3"/>
  <p:notesSz cx="7099300" cy="10234613"/>
  <p:defaultTextStyle>
    <a:defPPr>
      <a:defRPr lang="de-CH"/>
    </a:defPPr>
    <a:lvl1pPr algn="l" rtl="0" fontAlgn="base">
      <a:spcBef>
        <a:spcPct val="0"/>
      </a:spcBef>
      <a:spcAft>
        <a:spcPct val="0"/>
      </a:spcAft>
      <a:defRPr sz="17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7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7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7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700" kern="1200">
        <a:solidFill>
          <a:schemeClr val="tx1"/>
        </a:solidFill>
        <a:latin typeface="Arial" charset="0"/>
        <a:ea typeface="ＭＳ Ｐゴシック" pitchFamily="34" charset="-128"/>
        <a:cs typeface="+mn-cs"/>
      </a:defRPr>
    </a:lvl5pPr>
    <a:lvl6pPr marL="2286000" algn="l" defTabSz="914400" rtl="0" eaLnBrk="1" latinLnBrk="0" hangingPunct="1">
      <a:defRPr sz="1700" kern="1200">
        <a:solidFill>
          <a:schemeClr val="tx1"/>
        </a:solidFill>
        <a:latin typeface="Arial" charset="0"/>
        <a:ea typeface="ＭＳ Ｐゴシック" pitchFamily="34" charset="-128"/>
        <a:cs typeface="+mn-cs"/>
      </a:defRPr>
    </a:lvl6pPr>
    <a:lvl7pPr marL="2743200" algn="l" defTabSz="914400" rtl="0" eaLnBrk="1" latinLnBrk="0" hangingPunct="1">
      <a:defRPr sz="1700" kern="1200">
        <a:solidFill>
          <a:schemeClr val="tx1"/>
        </a:solidFill>
        <a:latin typeface="Arial" charset="0"/>
        <a:ea typeface="ＭＳ Ｐゴシック" pitchFamily="34" charset="-128"/>
        <a:cs typeface="+mn-cs"/>
      </a:defRPr>
    </a:lvl7pPr>
    <a:lvl8pPr marL="3200400" algn="l" defTabSz="914400" rtl="0" eaLnBrk="1" latinLnBrk="0" hangingPunct="1">
      <a:defRPr sz="1700" kern="1200">
        <a:solidFill>
          <a:schemeClr val="tx1"/>
        </a:solidFill>
        <a:latin typeface="Arial" charset="0"/>
        <a:ea typeface="ＭＳ Ｐゴシック" pitchFamily="34" charset="-128"/>
        <a:cs typeface="+mn-cs"/>
      </a:defRPr>
    </a:lvl8pPr>
    <a:lvl9pPr marL="3657600" algn="l" defTabSz="914400" rtl="0" eaLnBrk="1" latinLnBrk="0" hangingPunct="1">
      <a:defRPr sz="17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799">
          <p15:clr>
            <a:srgbClr val="A4A3A4"/>
          </p15:clr>
        </p15:guide>
        <p15:guide id="2" orient="horz" pos="4110">
          <p15:clr>
            <a:srgbClr val="A4A3A4"/>
          </p15:clr>
        </p15:guide>
        <p15:guide id="3" orient="horz" pos="1389">
          <p15:clr>
            <a:srgbClr val="A4A3A4"/>
          </p15:clr>
        </p15:guide>
        <p15:guide id="4" orient="horz" pos="3838">
          <p15:clr>
            <a:srgbClr val="A4A3A4"/>
          </p15:clr>
        </p15:guide>
        <p15:guide id="5" orient="horz" pos="709">
          <p15:clr>
            <a:srgbClr val="A4A3A4"/>
          </p15:clr>
        </p15:guide>
        <p15:guide id="6" pos="567">
          <p15:clr>
            <a:srgbClr val="A4A3A4"/>
          </p15:clr>
        </p15:guide>
        <p15:guide id="7" pos="5193">
          <p15:clr>
            <a:srgbClr val="A4A3A4"/>
          </p15:clr>
        </p15:guide>
      </p15:sldGuideLst>
    </p:ext>
    <p:ext uri="{2D200454-40CA-4A62-9FC3-DE9A4176ACB9}">
      <p15:notesGuideLst xmlns:p15="http://schemas.microsoft.com/office/powerpoint/2012/main">
        <p15:guide id="1" orient="horz" pos="3223">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E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4" autoAdjust="0"/>
    <p:restoredTop sz="60771" autoAdjust="0"/>
  </p:normalViewPr>
  <p:slideViewPr>
    <p:cSldViewPr snapToObjects="1">
      <p:cViewPr varScale="1">
        <p:scale>
          <a:sx n="34" d="100"/>
          <a:sy n="34" d="100"/>
        </p:scale>
        <p:origin x="2076" y="48"/>
      </p:cViewPr>
      <p:guideLst>
        <p:guide orient="horz" pos="799"/>
        <p:guide orient="horz" pos="4110"/>
        <p:guide orient="horz" pos="1389"/>
        <p:guide orient="horz" pos="3838"/>
        <p:guide orient="horz" pos="709"/>
        <p:guide pos="567"/>
        <p:guide pos="5193"/>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49" d="100"/>
          <a:sy n="49" d="100"/>
        </p:scale>
        <p:origin x="-2922" y="-114"/>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2"/>
            <a:ext cx="3076575" cy="511175"/>
          </a:xfrm>
          <a:prstGeom prst="rect">
            <a:avLst/>
          </a:prstGeom>
        </p:spPr>
        <p:txBody>
          <a:bodyPr vert="horz" lIns="91430" tIns="45714" rIns="91430" bIns="45714" rtlCol="0"/>
          <a:lstStyle>
            <a:lvl1pPr algn="l">
              <a:defRPr sz="1100"/>
            </a:lvl1pPr>
          </a:lstStyle>
          <a:p>
            <a:endParaRPr lang="de-CH"/>
          </a:p>
        </p:txBody>
      </p:sp>
      <p:sp>
        <p:nvSpPr>
          <p:cNvPr id="3" name="Datumsplatzhalter 2"/>
          <p:cNvSpPr>
            <a:spLocks noGrp="1"/>
          </p:cNvSpPr>
          <p:nvPr>
            <p:ph type="dt" sz="quarter" idx="1"/>
          </p:nvPr>
        </p:nvSpPr>
        <p:spPr>
          <a:xfrm>
            <a:off x="4021140" y="2"/>
            <a:ext cx="3076575" cy="511175"/>
          </a:xfrm>
          <a:prstGeom prst="rect">
            <a:avLst/>
          </a:prstGeom>
        </p:spPr>
        <p:txBody>
          <a:bodyPr vert="horz" lIns="91430" tIns="45714" rIns="91430" bIns="45714" rtlCol="0"/>
          <a:lstStyle>
            <a:lvl1pPr algn="r">
              <a:defRPr sz="1100"/>
            </a:lvl1pPr>
          </a:lstStyle>
          <a:p>
            <a:fld id="{AB102119-6202-4566-A119-D492090BE94B}" type="datetimeFigureOut">
              <a:rPr lang="de-CH" smtClean="0"/>
              <a:pPr/>
              <a:t>17.09.2024</a:t>
            </a:fld>
            <a:endParaRPr lang="de-CH"/>
          </a:p>
        </p:txBody>
      </p:sp>
      <p:sp>
        <p:nvSpPr>
          <p:cNvPr id="4" name="Fußzeilenplatzhalter 3"/>
          <p:cNvSpPr>
            <a:spLocks noGrp="1"/>
          </p:cNvSpPr>
          <p:nvPr>
            <p:ph type="ftr" sz="quarter" idx="2"/>
          </p:nvPr>
        </p:nvSpPr>
        <p:spPr>
          <a:xfrm>
            <a:off x="1" y="9721852"/>
            <a:ext cx="3076575" cy="511175"/>
          </a:xfrm>
          <a:prstGeom prst="rect">
            <a:avLst/>
          </a:prstGeom>
        </p:spPr>
        <p:txBody>
          <a:bodyPr vert="horz" lIns="91430" tIns="45714" rIns="91430" bIns="45714" rtlCol="0" anchor="b"/>
          <a:lstStyle>
            <a:lvl1pPr algn="l">
              <a:defRPr sz="1100"/>
            </a:lvl1pPr>
          </a:lstStyle>
          <a:p>
            <a:endParaRPr lang="de-CH"/>
          </a:p>
        </p:txBody>
      </p:sp>
      <p:sp>
        <p:nvSpPr>
          <p:cNvPr id="5" name="Foliennummernplatzhalter 4"/>
          <p:cNvSpPr>
            <a:spLocks noGrp="1"/>
          </p:cNvSpPr>
          <p:nvPr>
            <p:ph type="sldNum" sz="quarter" idx="3"/>
          </p:nvPr>
        </p:nvSpPr>
        <p:spPr>
          <a:xfrm>
            <a:off x="4021140" y="9721852"/>
            <a:ext cx="3076575" cy="511175"/>
          </a:xfrm>
          <a:prstGeom prst="rect">
            <a:avLst/>
          </a:prstGeom>
        </p:spPr>
        <p:txBody>
          <a:bodyPr vert="horz" lIns="91430" tIns="45714" rIns="91430" bIns="45714" rtlCol="0" anchor="b"/>
          <a:lstStyle>
            <a:lvl1pPr algn="r">
              <a:defRPr sz="1100"/>
            </a:lvl1pPr>
          </a:lstStyle>
          <a:p>
            <a:fld id="{AADDBC92-DF3D-4B4C-A876-D20CCF928E09}" type="slidenum">
              <a:rPr lang="de-CH" smtClean="0"/>
              <a:pPr/>
              <a:t>‹Nr.›</a:t>
            </a:fld>
            <a:endParaRPr lang="de-CH"/>
          </a:p>
        </p:txBody>
      </p:sp>
    </p:spTree>
    <p:extLst>
      <p:ext uri="{BB962C8B-B14F-4D97-AF65-F5344CB8AC3E}">
        <p14:creationId xmlns:p14="http://schemas.microsoft.com/office/powerpoint/2010/main" val="25701587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2"/>
            <a:ext cx="3074988" cy="511175"/>
          </a:xfrm>
          <a:prstGeom prst="rect">
            <a:avLst/>
          </a:prstGeom>
          <a:noFill/>
          <a:ln w="9525">
            <a:noFill/>
            <a:miter lim="800000"/>
            <a:headEnd/>
            <a:tailEnd/>
          </a:ln>
          <a:effectLst/>
        </p:spPr>
        <p:txBody>
          <a:bodyPr vert="horz" wrap="square" lIns="99009" tIns="49507" rIns="99009" bIns="49507" numCol="1" anchor="t" anchorCtr="0" compatLnSpc="1">
            <a:prstTxWarp prst="textNoShape">
              <a:avLst/>
            </a:prstTxWarp>
          </a:bodyPr>
          <a:lstStyle>
            <a:lvl1pPr defTabSz="989990">
              <a:defRPr sz="1100">
                <a:latin typeface="Arial" charset="0"/>
                <a:ea typeface="+mn-ea"/>
                <a:cs typeface="Arial" charset="0"/>
              </a:defRPr>
            </a:lvl1pPr>
          </a:lstStyle>
          <a:p>
            <a:pPr>
              <a:defRPr/>
            </a:pPr>
            <a:endParaRPr lang="de-CH"/>
          </a:p>
        </p:txBody>
      </p:sp>
      <p:sp>
        <p:nvSpPr>
          <p:cNvPr id="5123" name="Rectangle 3"/>
          <p:cNvSpPr>
            <a:spLocks noGrp="1" noChangeArrowheads="1"/>
          </p:cNvSpPr>
          <p:nvPr>
            <p:ph type="dt" idx="1"/>
          </p:nvPr>
        </p:nvSpPr>
        <p:spPr bwMode="auto">
          <a:xfrm>
            <a:off x="4022725" y="2"/>
            <a:ext cx="3074988" cy="511175"/>
          </a:xfrm>
          <a:prstGeom prst="rect">
            <a:avLst/>
          </a:prstGeom>
          <a:noFill/>
          <a:ln w="9525">
            <a:noFill/>
            <a:miter lim="800000"/>
            <a:headEnd/>
            <a:tailEnd/>
          </a:ln>
          <a:effectLst/>
        </p:spPr>
        <p:txBody>
          <a:bodyPr vert="horz" wrap="square" lIns="99009" tIns="49507" rIns="99009" bIns="49507" numCol="1" anchor="t" anchorCtr="0" compatLnSpc="1">
            <a:prstTxWarp prst="textNoShape">
              <a:avLst/>
            </a:prstTxWarp>
          </a:bodyPr>
          <a:lstStyle>
            <a:lvl1pPr algn="r" defTabSz="989990">
              <a:defRPr sz="1100">
                <a:latin typeface="Arial" charset="0"/>
                <a:ea typeface="+mn-ea"/>
                <a:cs typeface="Arial" charset="0"/>
              </a:defRPr>
            </a:lvl1pPr>
          </a:lstStyle>
          <a:p>
            <a:pPr>
              <a:defRPr/>
            </a:pPr>
            <a:endParaRPr lang="de-CH"/>
          </a:p>
        </p:txBody>
      </p:sp>
      <p:sp>
        <p:nvSpPr>
          <p:cNvPr id="55300" name="Rectangle 4"/>
          <p:cNvSpPr>
            <a:spLocks noGrp="1" noRot="1" noChangeAspect="1" noChangeArrowheads="1" noTextEdit="1"/>
          </p:cNvSpPr>
          <p:nvPr>
            <p:ph type="sldImg" idx="2"/>
          </p:nvPr>
        </p:nvSpPr>
        <p:spPr bwMode="auto">
          <a:xfrm>
            <a:off x="993775" y="769938"/>
            <a:ext cx="5113338" cy="3833812"/>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09614" y="4860926"/>
            <a:ext cx="5680075" cy="4603750"/>
          </a:xfrm>
          <a:prstGeom prst="rect">
            <a:avLst/>
          </a:prstGeom>
          <a:noFill/>
          <a:ln w="9525">
            <a:noFill/>
            <a:miter lim="800000"/>
            <a:headEnd/>
            <a:tailEnd/>
          </a:ln>
          <a:effectLst/>
        </p:spPr>
        <p:txBody>
          <a:bodyPr vert="horz" wrap="square" lIns="99009" tIns="49507" rIns="99009" bIns="49507" numCol="1" anchor="t" anchorCtr="0" compatLnSpc="1">
            <a:prstTxWarp prst="textNoShape">
              <a:avLst/>
            </a:prstTxWarp>
          </a:bodyPr>
          <a:lstStyle/>
          <a:p>
            <a:pPr lvl="0"/>
            <a:r>
              <a:rPr lang="de-CH" noProof="0"/>
              <a:t>Textmasterformate durch Klicken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126" name="Rectangle 6"/>
          <p:cNvSpPr>
            <a:spLocks noGrp="1" noChangeArrowheads="1"/>
          </p:cNvSpPr>
          <p:nvPr>
            <p:ph type="ftr" sz="quarter" idx="4"/>
          </p:nvPr>
        </p:nvSpPr>
        <p:spPr bwMode="auto">
          <a:xfrm>
            <a:off x="0" y="9721852"/>
            <a:ext cx="3074988" cy="511175"/>
          </a:xfrm>
          <a:prstGeom prst="rect">
            <a:avLst/>
          </a:prstGeom>
          <a:noFill/>
          <a:ln w="9525">
            <a:noFill/>
            <a:miter lim="800000"/>
            <a:headEnd/>
            <a:tailEnd/>
          </a:ln>
          <a:effectLst/>
        </p:spPr>
        <p:txBody>
          <a:bodyPr vert="horz" wrap="square" lIns="99009" tIns="49507" rIns="99009" bIns="49507" numCol="1" anchor="b" anchorCtr="0" compatLnSpc="1">
            <a:prstTxWarp prst="textNoShape">
              <a:avLst/>
            </a:prstTxWarp>
          </a:bodyPr>
          <a:lstStyle>
            <a:lvl1pPr defTabSz="989990">
              <a:defRPr sz="1100">
                <a:latin typeface="Arial" charset="0"/>
                <a:ea typeface="+mn-ea"/>
                <a:cs typeface="Arial" charset="0"/>
              </a:defRPr>
            </a:lvl1pPr>
          </a:lstStyle>
          <a:p>
            <a:pPr>
              <a:defRPr/>
            </a:pPr>
            <a:endParaRPr lang="de-CH"/>
          </a:p>
        </p:txBody>
      </p:sp>
      <p:sp>
        <p:nvSpPr>
          <p:cNvPr id="5127" name="Rectangle 7"/>
          <p:cNvSpPr>
            <a:spLocks noGrp="1" noChangeArrowheads="1"/>
          </p:cNvSpPr>
          <p:nvPr>
            <p:ph type="sldNum" sz="quarter" idx="5"/>
          </p:nvPr>
        </p:nvSpPr>
        <p:spPr bwMode="auto">
          <a:xfrm>
            <a:off x="4022725" y="9721852"/>
            <a:ext cx="3074988" cy="511175"/>
          </a:xfrm>
          <a:prstGeom prst="rect">
            <a:avLst/>
          </a:prstGeom>
          <a:noFill/>
          <a:ln w="9525">
            <a:noFill/>
            <a:miter lim="800000"/>
            <a:headEnd/>
            <a:tailEnd/>
          </a:ln>
          <a:effectLst/>
        </p:spPr>
        <p:txBody>
          <a:bodyPr vert="horz" wrap="square" lIns="99009" tIns="49507" rIns="99009" bIns="49507" numCol="1" anchor="b" anchorCtr="0" compatLnSpc="1">
            <a:prstTxWarp prst="textNoShape">
              <a:avLst/>
            </a:prstTxWarp>
          </a:bodyPr>
          <a:lstStyle>
            <a:lvl1pPr algn="r" defTabSz="988572">
              <a:defRPr sz="1100">
                <a:latin typeface="Arial" pitchFamily="34" charset="0"/>
                <a:ea typeface="ＭＳ Ｐゴシック" pitchFamily="34" charset="-128"/>
              </a:defRPr>
            </a:lvl1pPr>
          </a:lstStyle>
          <a:p>
            <a:pPr>
              <a:defRPr/>
            </a:pPr>
            <a:fld id="{2E273EE4-1025-447E-89CC-014CE850F40C}" type="slidenum">
              <a:rPr lang="de-CH"/>
              <a:pPr>
                <a:defRPr/>
              </a:pPr>
              <a:t>‹Nr.›</a:t>
            </a:fld>
            <a:endParaRPr lang="de-CH"/>
          </a:p>
        </p:txBody>
      </p:sp>
    </p:spTree>
    <p:extLst>
      <p:ext uri="{BB962C8B-B14F-4D97-AF65-F5344CB8AC3E}">
        <p14:creationId xmlns:p14="http://schemas.microsoft.com/office/powerpoint/2010/main" val="3396080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Wichtige Hinweise zur Erstellung einer erfolgreichen Abschlussarbeit sowie dem Halten der Präsentationen</a:t>
            </a:r>
            <a:endParaRPr lang="en-GB" dirty="0"/>
          </a:p>
        </p:txBody>
      </p:sp>
      <p:sp>
        <p:nvSpPr>
          <p:cNvPr id="4" name="Foliennummernplatzhalter 3"/>
          <p:cNvSpPr>
            <a:spLocks noGrp="1"/>
          </p:cNvSpPr>
          <p:nvPr>
            <p:ph type="sldNum" sz="quarter" idx="10"/>
          </p:nvPr>
        </p:nvSpPr>
        <p:spPr/>
        <p:txBody>
          <a:bodyPr/>
          <a:lstStyle/>
          <a:p>
            <a:pPr>
              <a:defRPr/>
            </a:pPr>
            <a:fld id="{2E273EE4-1025-447E-89CC-014CE850F40C}" type="slidenum">
              <a:rPr lang="de-CH" smtClean="0"/>
              <a:pPr>
                <a:defRPr/>
              </a:pPr>
              <a:t>1</a:t>
            </a:fld>
            <a:endParaRPr lang="de-CH"/>
          </a:p>
        </p:txBody>
      </p:sp>
    </p:spTree>
    <p:extLst>
      <p:ext uri="{BB962C8B-B14F-4D97-AF65-F5344CB8AC3E}">
        <p14:creationId xmlns:p14="http://schemas.microsoft.com/office/powerpoint/2010/main" val="234532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p:txBody>
          <a:bodyPr/>
          <a:lstStyle/>
          <a:p>
            <a:pPr>
              <a:defRPr/>
            </a:pPr>
            <a:r>
              <a:rPr lang="de-CH"/>
              <a:t>Kopfzeile</a:t>
            </a:r>
          </a:p>
        </p:txBody>
      </p:sp>
      <p:sp>
        <p:nvSpPr>
          <p:cNvPr id="21507" name="Rectangle 3"/>
          <p:cNvSpPr>
            <a:spLocks noGrp="1" noChangeArrowheads="1"/>
          </p:cNvSpPr>
          <p:nvPr>
            <p:ph type="dt" sz="quarter" idx="1"/>
          </p:nvPr>
        </p:nvSpPr>
        <p:spPr/>
        <p:txBody>
          <a:bodyPr/>
          <a:lstStyle/>
          <a:p>
            <a:pPr>
              <a:defRPr/>
            </a:pPr>
            <a:fld id="{06B6825D-053F-41FD-87E9-6FC72FF75710}" type="datetime1">
              <a:rPr lang="de-CH" smtClean="0"/>
              <a:pPr>
                <a:defRPr/>
              </a:pPr>
              <a:t>17.09.2024</a:t>
            </a:fld>
            <a:endParaRPr lang="de-CH"/>
          </a:p>
        </p:txBody>
      </p:sp>
      <p:sp>
        <p:nvSpPr>
          <p:cNvPr id="21508" name="Rectangle 6"/>
          <p:cNvSpPr>
            <a:spLocks noGrp="1" noChangeArrowheads="1"/>
          </p:cNvSpPr>
          <p:nvPr>
            <p:ph type="ftr" sz="quarter" idx="4"/>
          </p:nvPr>
        </p:nvSpPr>
        <p:spPr/>
        <p:txBody>
          <a:bodyPr/>
          <a:lstStyle/>
          <a:p>
            <a:pPr>
              <a:defRPr/>
            </a:pPr>
            <a:r>
              <a:rPr lang="de-CH"/>
              <a:t>Fusszeile</a:t>
            </a:r>
          </a:p>
        </p:txBody>
      </p:sp>
      <p:sp>
        <p:nvSpPr>
          <p:cNvPr id="59397" name="Rectangle 7"/>
          <p:cNvSpPr>
            <a:spLocks noGrp="1" noChangeArrowheads="1"/>
          </p:cNvSpPr>
          <p:nvPr>
            <p:ph type="sldNum" sz="quarter" idx="5"/>
          </p:nvPr>
        </p:nvSpPr>
        <p:spPr>
          <a:noFill/>
        </p:spPr>
        <p:txBody>
          <a:bodyPr/>
          <a:lstStyle/>
          <a:p>
            <a:fld id="{2E416F6B-E928-4B15-936A-449DB956EC95}" type="slidenum">
              <a:rPr lang="de-CH" smtClean="0">
                <a:latin typeface="Arial" charset="0"/>
              </a:rPr>
              <a:pPr/>
              <a:t>11</a:t>
            </a:fld>
            <a:endParaRPr lang="de-CH">
              <a:latin typeface="Arial" charset="0"/>
            </a:endParaRPr>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a:ln/>
        </p:spPr>
        <p:txBody>
          <a:bodyPr/>
          <a:lstStyle/>
          <a:p>
            <a:pPr eaLnBrk="1" hangingPunct="1"/>
            <a:r>
              <a:rPr lang="de-DE" dirty="0"/>
              <a:t>Hier noch eine Auflistung renommierter </a:t>
            </a:r>
            <a:r>
              <a:rPr lang="de-DE" baseline="0" dirty="0"/>
              <a:t>Journals für Artikel in unserem Forschungsbereich, die jeweils eine gute Quelle darstellen und bei denen Sie mit entsprechender </a:t>
            </a:r>
            <a:r>
              <a:rPr lang="de-DE" baseline="0" dirty="0" err="1"/>
              <a:t>Keywordsuche</a:t>
            </a:r>
            <a:r>
              <a:rPr lang="de-DE" baseline="0" dirty="0"/>
              <a:t> für Artikel fündig werden sollten</a:t>
            </a:r>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 das</a:t>
            </a:r>
            <a:r>
              <a:rPr lang="de-DE" baseline="0" dirty="0"/>
              <a:t> Zitieren und Führen des Literaturverzeichnisses etwas einfacher zu gestalten, empfehlen wir Ihnen, mit einer Zitiersoftware zu arbeiten. Hier sind die gängigen für Sie aufgeführt. Persönlich kann ich Ihnen </a:t>
            </a:r>
            <a:r>
              <a:rPr lang="de-DE" baseline="0" dirty="0" err="1"/>
              <a:t>Zotero</a:t>
            </a:r>
            <a:r>
              <a:rPr lang="de-DE" baseline="0" dirty="0"/>
              <a:t> empfehlen, wenn Sie da Rückfragen haben, können Sie sich gerne melden.</a:t>
            </a:r>
            <a:br>
              <a:rPr lang="de-DE" baseline="0" dirty="0"/>
            </a:br>
            <a:br>
              <a:rPr lang="de-DE" baseline="0" dirty="0"/>
            </a:br>
            <a:r>
              <a:rPr lang="de-DE" baseline="0" dirty="0"/>
              <a:t>Der empfohlene Zitierstil ist der APA-Zitier-Standard.</a:t>
            </a:r>
          </a:p>
          <a:p>
            <a:endParaRPr lang="de-DE" baseline="0" dirty="0"/>
          </a:p>
          <a:p>
            <a:r>
              <a:rPr lang="de-DE" baseline="0" dirty="0"/>
              <a:t>Wichtig ist in jedem Falle, dass Sie das Literaturverzeichnis konsistent führen. Dabei hilft natürlich eine Software.</a:t>
            </a:r>
            <a:endParaRPr lang="en-GB" dirty="0"/>
          </a:p>
        </p:txBody>
      </p:sp>
      <p:sp>
        <p:nvSpPr>
          <p:cNvPr id="4" name="Foliennummernplatzhalter 3"/>
          <p:cNvSpPr>
            <a:spLocks noGrp="1"/>
          </p:cNvSpPr>
          <p:nvPr>
            <p:ph type="sldNum" sz="quarter" idx="5"/>
          </p:nvPr>
        </p:nvSpPr>
        <p:spPr/>
        <p:txBody>
          <a:bodyPr/>
          <a:lstStyle/>
          <a:p>
            <a:pPr>
              <a:defRPr/>
            </a:pPr>
            <a:fld id="{2E273EE4-1025-447E-89CC-014CE850F40C}" type="slidenum">
              <a:rPr lang="de-CH" smtClean="0"/>
              <a:pPr>
                <a:defRPr/>
              </a:pPr>
              <a:t>12</a:t>
            </a:fld>
            <a:endParaRPr lang="de-CH"/>
          </a:p>
        </p:txBody>
      </p:sp>
    </p:spTree>
    <p:extLst>
      <p:ext uri="{BB962C8B-B14F-4D97-AF65-F5344CB8AC3E}">
        <p14:creationId xmlns:p14="http://schemas.microsoft.com/office/powerpoint/2010/main" val="913405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Login </a:t>
            </a:r>
            <a:r>
              <a:rPr lang="en-US" dirty="0" err="1"/>
              <a:t>mit</a:t>
            </a:r>
            <a:r>
              <a:rPr lang="en-US" dirty="0"/>
              <a:t> AAI.</a:t>
            </a:r>
          </a:p>
        </p:txBody>
      </p:sp>
      <p:sp>
        <p:nvSpPr>
          <p:cNvPr id="4" name="Foliennummernplatzhalter 3"/>
          <p:cNvSpPr>
            <a:spLocks noGrp="1"/>
          </p:cNvSpPr>
          <p:nvPr>
            <p:ph type="sldNum" sz="quarter" idx="5"/>
          </p:nvPr>
        </p:nvSpPr>
        <p:spPr/>
        <p:txBody>
          <a:bodyPr/>
          <a:lstStyle/>
          <a:p>
            <a:pPr>
              <a:defRPr/>
            </a:pPr>
            <a:fld id="{2E273EE4-1025-447E-89CC-014CE850F40C}" type="slidenum">
              <a:rPr lang="de-CH" smtClean="0"/>
              <a:pPr>
                <a:defRPr/>
              </a:pPr>
              <a:t>13</a:t>
            </a:fld>
            <a:endParaRPr lang="de-CH"/>
          </a:p>
        </p:txBody>
      </p:sp>
    </p:spTree>
    <p:extLst>
      <p:ext uri="{BB962C8B-B14F-4D97-AF65-F5344CB8AC3E}">
        <p14:creationId xmlns:p14="http://schemas.microsoft.com/office/powerpoint/2010/main" val="714881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Zum Abschluss noch ein paar Tipps für die Präsentation im</a:t>
            </a:r>
            <a:r>
              <a:rPr lang="de-CH" baseline="0" dirty="0"/>
              <a:t> Seminar.</a:t>
            </a:r>
            <a:br>
              <a:rPr lang="de-CH" baseline="0" dirty="0"/>
            </a:br>
            <a:br>
              <a:rPr lang="de-CH" baseline="0" dirty="0"/>
            </a:br>
            <a:r>
              <a:rPr lang="de-CH" baseline="0" dirty="0"/>
              <a:t>Generell geht es bei der Präsentation hier im Seminar darum, dass Sie Ihr Abschlussarbeitsprojekt vorstellen können und Feedback von allen Kollegen und Kommilitonen erhalten.</a:t>
            </a:r>
          </a:p>
          <a:p>
            <a:endParaRPr lang="de-CH" baseline="0" dirty="0"/>
          </a:p>
          <a:p>
            <a:r>
              <a:rPr lang="de-CH" baseline="0" dirty="0"/>
              <a:t>Dabei sollten Sie erwähnen, wie weit Sie bereits mit der Arbeit fortgeschritten sind, wie viel Zeit Sie noch haben, was die Forschungsfrage ist, welches Ziel die Arbeit hat, </a:t>
            </a:r>
          </a:p>
          <a:p>
            <a:endParaRPr lang="de-CH" baseline="0" dirty="0"/>
          </a:p>
          <a:p>
            <a:r>
              <a:rPr lang="de-CH" baseline="0" dirty="0"/>
              <a:t>Welche Literatur sie ansprechen, also am besten Quellenangaben auf den Folien platzieren, damit wir wissen, welche Literatur Sie adressieren,</a:t>
            </a:r>
          </a:p>
          <a:p>
            <a:endParaRPr lang="de-CH" baseline="0" dirty="0"/>
          </a:p>
          <a:p>
            <a:r>
              <a:rPr lang="de-CH" baseline="0" dirty="0"/>
              <a:t>Die Methode sollte vorgestellt werden, also etwa bei Experimenten das Design, die Hypothesen, vielleicht schon erste Ergebnisse oder die angestrebten Beiträge zur Literatur.</a:t>
            </a:r>
          </a:p>
          <a:p>
            <a:br>
              <a:rPr lang="de-CH" baseline="0" dirty="0"/>
            </a:br>
            <a:r>
              <a:rPr lang="de-CH" baseline="0" dirty="0"/>
              <a:t>Danach können Sie auch noch auf Fragen oder Unklarheiten hinweisen, die Sie noch haben oder zu denen Sie gerne Feedback möchten.</a:t>
            </a:r>
          </a:p>
          <a:p>
            <a:br>
              <a:rPr lang="de-CH" baseline="0" dirty="0"/>
            </a:br>
            <a:r>
              <a:rPr lang="de-CH" baseline="0" dirty="0"/>
              <a:t>Die Präsentation sollte 20 bis 25 Minuten dauern, nicht länger, danach gibt es eine 20 minütige offene Diskussion mit Feedback.</a:t>
            </a:r>
          </a:p>
          <a:p>
            <a:endParaRPr lang="de-CH" baseline="0" dirty="0"/>
          </a:p>
          <a:p>
            <a:r>
              <a:rPr lang="de-CH" baseline="0" dirty="0"/>
              <a:t>Möglichst wenige Folien verwenden, nicht zu viel Text, eben auch Quellenangaben machen wo nötig und schliesslich dann auch das erhaltene Feedback aufschreiben, damit Sie dies anschliessend nochmal reflektieren und mit dem jeweiligen Betreuer besprechen können.</a:t>
            </a:r>
          </a:p>
          <a:p>
            <a:endParaRPr lang="de-CH" baseline="0" dirty="0"/>
          </a:p>
          <a:p>
            <a:r>
              <a:rPr lang="de-CH" baseline="0" dirty="0"/>
              <a:t>8tung: Frühzeitig erscheinen, Präsentation und Titel vorgängig an Roman schicken und Stick mitnehmen.</a:t>
            </a:r>
          </a:p>
          <a:p>
            <a:endParaRPr lang="de-CH" baseline="0" dirty="0"/>
          </a:p>
        </p:txBody>
      </p:sp>
      <p:sp>
        <p:nvSpPr>
          <p:cNvPr id="4" name="Foliennummernplatzhalter 3"/>
          <p:cNvSpPr>
            <a:spLocks noGrp="1"/>
          </p:cNvSpPr>
          <p:nvPr>
            <p:ph type="sldNum" sz="quarter" idx="10"/>
          </p:nvPr>
        </p:nvSpPr>
        <p:spPr/>
        <p:txBody>
          <a:bodyPr/>
          <a:lstStyle/>
          <a:p>
            <a:pPr>
              <a:defRPr/>
            </a:pPr>
            <a:fld id="{2E273EE4-1025-447E-89CC-014CE850F40C}" type="slidenum">
              <a:rPr lang="de-CH" smtClean="0"/>
              <a:pPr>
                <a:defRPr/>
              </a:pPr>
              <a:t>15</a:t>
            </a:fld>
            <a:endParaRPr lang="de-CH"/>
          </a:p>
        </p:txBody>
      </p:sp>
    </p:spTree>
    <p:extLst>
      <p:ext uri="{BB962C8B-B14F-4D97-AF65-F5344CB8AC3E}">
        <p14:creationId xmlns:p14="http://schemas.microsoft.com/office/powerpoint/2010/main" val="1653997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Titelseite, Abstract, Inhaltsverzeichnis, allenfalls Abbildungs-</a:t>
            </a:r>
            <a:r>
              <a:rPr lang="de-CH" baseline="0" dirty="0"/>
              <a:t>, Tabellen- und Abkürzungsverzeichnis,</a:t>
            </a:r>
          </a:p>
          <a:p>
            <a:r>
              <a:rPr lang="de-CH" baseline="0" dirty="0"/>
              <a:t>Danach kommt der eigentliche Haupttext, wie der aufgebaut ist schauen wir uns gleich noch an</a:t>
            </a:r>
          </a:p>
          <a:p>
            <a:r>
              <a:rPr lang="de-CH" baseline="0" dirty="0"/>
              <a:t>Das Literaturverzeichnis</a:t>
            </a:r>
          </a:p>
          <a:p>
            <a:r>
              <a:rPr lang="de-CH" baseline="0" dirty="0"/>
              <a:t>Mögliche Anhänge und die Eidesstattliche Erklärung</a:t>
            </a:r>
          </a:p>
          <a:p>
            <a:r>
              <a:rPr lang="de-CH" baseline="0" dirty="0"/>
              <a:t>Hier noch ein paar formale Angaben:</a:t>
            </a:r>
          </a:p>
          <a:p>
            <a:r>
              <a:rPr lang="de-CH" baseline="0" dirty="0"/>
              <a:t>Der Haupttext sollte bei Bachelorarbeiten 60…</a:t>
            </a:r>
          </a:p>
          <a:p>
            <a:r>
              <a:rPr lang="de-CH" baseline="0" dirty="0"/>
              <a:t>Die ganzen formalen Vorgaben des Lehrstuhls darüber, wie die Arbeit auszuschauen hat, finden Sie auf unserer Webseite unter BA/MA </a:t>
            </a:r>
            <a:r>
              <a:rPr lang="de-CH" baseline="0" dirty="0" err="1"/>
              <a:t>Theses</a:t>
            </a:r>
            <a:r>
              <a:rPr lang="de-CH" baseline="0" dirty="0"/>
              <a:t> im Dokument «Merkblatt für wissenschaftliche Arbeiten», darunter auch den Wortlaut der Eidesstattlichen Erklärung, was auf dem Titelblatt sein muss, unter anderem auch was hier nochmal aufgelistet ist; Umfang der Arbeit:</a:t>
            </a:r>
            <a:endParaRPr lang="de-CH"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3</a:t>
            </a:fld>
            <a:endParaRPr lang="de-CH"/>
          </a:p>
        </p:txBody>
      </p:sp>
    </p:spTree>
    <p:extLst>
      <p:ext uri="{BB962C8B-B14F-4D97-AF65-F5344CB8AC3E}">
        <p14:creationId xmlns:p14="http://schemas.microsoft.com/office/powerpoint/2010/main" val="183330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Hier nun der typische</a:t>
            </a:r>
            <a:r>
              <a:rPr lang="de-CH" baseline="0" dirty="0"/>
              <a:t> Aufbau des Haupttextes.</a:t>
            </a:r>
          </a:p>
          <a:p>
            <a:endParaRPr lang="de-CH" baseline="0" dirty="0"/>
          </a:p>
          <a:p>
            <a:r>
              <a:rPr lang="de-CH" baseline="0" dirty="0"/>
              <a:t>Die Einleitung sollte das Thema motivieren, die Forschungslücke aufzeigen und die Forschungsfrage darlegen. Dabei sollte klar gemacht werden, welches Problem adressiert wird, worum geht es, und was soll in der Arbeit erreicht werden, also was ist das Ziel. Normalerweise wird hier aber auch schon kurz erwähnt, inwiefern das Ziel erreicht wurde, also was die zentralen Erkenntnisse der Arbeit sind. Wichtig dabei ist auch hervorzuheben, für wen die Erkenntnisse wichtig sind, wer lernt was daraus, was sind die Implikationen für die Wissenschaft oder für die Praxis. </a:t>
            </a:r>
          </a:p>
          <a:p>
            <a:r>
              <a:rPr lang="de-CH" baseline="0" dirty="0"/>
              <a:t>Bei der Einleitung geht es also einerseits darum den Leser abzuholen, ihn neugierig auf ihre Arbeit zu machen und andererseits auch die geleistete Arbeit so zu präsentieren, dass der Leser weiss, was er von der Arbeit zu erwarten hat also was am Ende bei den Untersuchungen herausgefunden wurde. Dem Leser sollte also in der Einleitung ein gutes Gesamtbild von der Arbeit vermittelt werden, die ganzen Details werden dann natürlich in den folgenden Unterkapiteln dargelegt.</a:t>
            </a:r>
          </a:p>
          <a:p>
            <a:endParaRPr lang="de-CH" baseline="0" dirty="0"/>
          </a:p>
          <a:p>
            <a:r>
              <a:rPr lang="de-CH" baseline="0" dirty="0"/>
              <a:t>Üblicherweise bieten Arbeiten dann erst einmal einen Überblick über die bestehende Forschung, die für das zu untersuchende Thema relevant ist. Also was ist bereits bekannt und wie knüpft die eigene Arbeit daran an.</a:t>
            </a:r>
          </a:p>
          <a:p>
            <a:endParaRPr lang="de-CH" baseline="0" dirty="0"/>
          </a:p>
          <a:p>
            <a:r>
              <a:rPr lang="de-CH" baseline="0" dirty="0"/>
              <a:t>Bei empirischen Arbeiten folgt daraufhin normalerweise der Methodische Teil. Also beispielsweise das Forschungsdesign, wie werden Daten erhoben und analysiert, die Hypothesen.</a:t>
            </a:r>
          </a:p>
          <a:p>
            <a:endParaRPr lang="de-CH" baseline="0" dirty="0"/>
          </a:p>
          <a:p>
            <a:r>
              <a:rPr lang="de-CH" baseline="0" dirty="0"/>
              <a:t>Bei theoretischen Arbeiten dagegen könnte man hier beispielsweise ein theoretisches Framework vorstellen, also eine neue Perspektive für das Problem bieten. </a:t>
            </a:r>
          </a:p>
          <a:p>
            <a:endParaRPr lang="de-CH" baseline="0" dirty="0"/>
          </a:p>
          <a:p>
            <a:r>
              <a:rPr lang="de-CH" baseline="0" dirty="0"/>
              <a:t>Danach wird der eigene Beitrag der Arbeit herausgestellt, bei empirischen Arbeiten käme hier die Beschreibung der Resultate.</a:t>
            </a:r>
          </a:p>
          <a:p>
            <a:endParaRPr lang="de-CH" baseline="0" dirty="0"/>
          </a:p>
          <a:p>
            <a:r>
              <a:rPr lang="de-CH" baseline="0" dirty="0"/>
              <a:t>Und schliesslich die Diskussion und das Fazit, wo der eigene Beitrag im Hinblick auf die bestehende Forschung reflektiert wird und wieder in die bestehende Forschung eingebettet werden soll.</a:t>
            </a:r>
          </a:p>
        </p:txBody>
      </p:sp>
      <p:sp>
        <p:nvSpPr>
          <p:cNvPr id="4" name="Foliennummernplatzhalter 3"/>
          <p:cNvSpPr>
            <a:spLocks noGrp="1"/>
          </p:cNvSpPr>
          <p:nvPr>
            <p:ph type="sldNum" sz="quarter" idx="10"/>
          </p:nvPr>
        </p:nvSpPr>
        <p:spPr/>
        <p:txBody>
          <a:bodyPr/>
          <a:lstStyle/>
          <a:p>
            <a:fld id="{204F8BE6-1EC1-4647-B1CF-467D88716A9B}" type="slidenum">
              <a:rPr lang="de-CH" smtClean="0"/>
              <a:pPr/>
              <a:t>4</a:t>
            </a:fld>
            <a:endParaRPr lang="de-CH"/>
          </a:p>
        </p:txBody>
      </p:sp>
    </p:spTree>
    <p:extLst>
      <p:ext uri="{BB962C8B-B14F-4D97-AF65-F5344CB8AC3E}">
        <p14:creationId xmlns:p14="http://schemas.microsoft.com/office/powerpoint/2010/main" val="183330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de-CH"/>
              <a:t>Kopfzeile</a:t>
            </a:r>
          </a:p>
        </p:txBody>
      </p:sp>
      <p:sp>
        <p:nvSpPr>
          <p:cNvPr id="48131" name="Rectangle 3"/>
          <p:cNvSpPr>
            <a:spLocks noGrp="1" noChangeArrowheads="1"/>
          </p:cNvSpPr>
          <p:nvPr>
            <p:ph type="dt" sz="quarter" idx="1"/>
          </p:nvPr>
        </p:nvSpPr>
        <p:spPr>
          <a:noFill/>
        </p:spPr>
        <p:txBody>
          <a:bodyPr/>
          <a:lstStyle/>
          <a:p>
            <a:fld id="{276B5F61-F769-42C0-BDEF-32AA2B8A16D4}" type="datetime1">
              <a:rPr lang="de-CH" smtClean="0"/>
              <a:pPr/>
              <a:t>17.09.2024</a:t>
            </a:fld>
            <a:endParaRPr lang="de-CH"/>
          </a:p>
        </p:txBody>
      </p:sp>
      <p:sp>
        <p:nvSpPr>
          <p:cNvPr id="48132" name="Rectangle 6"/>
          <p:cNvSpPr>
            <a:spLocks noGrp="1" noChangeArrowheads="1"/>
          </p:cNvSpPr>
          <p:nvPr>
            <p:ph type="ftr" sz="quarter" idx="4"/>
          </p:nvPr>
        </p:nvSpPr>
        <p:spPr>
          <a:noFill/>
        </p:spPr>
        <p:txBody>
          <a:bodyPr/>
          <a:lstStyle/>
          <a:p>
            <a:r>
              <a:rPr lang="de-CH"/>
              <a:t>Fusszeile</a:t>
            </a:r>
          </a:p>
        </p:txBody>
      </p:sp>
      <p:sp>
        <p:nvSpPr>
          <p:cNvPr id="48133" name="Rectangle 7"/>
          <p:cNvSpPr>
            <a:spLocks noGrp="1" noChangeArrowheads="1"/>
          </p:cNvSpPr>
          <p:nvPr>
            <p:ph type="sldNum" sz="quarter" idx="5"/>
          </p:nvPr>
        </p:nvSpPr>
        <p:spPr>
          <a:noFill/>
        </p:spPr>
        <p:txBody>
          <a:bodyPr/>
          <a:lstStyle/>
          <a:p>
            <a:fld id="{4D6FF9D5-2569-441B-BB0C-E09CB16AB24F}" type="slidenum">
              <a:rPr lang="de-CH" smtClean="0"/>
              <a:pPr/>
              <a:t>5</a:t>
            </a:fld>
            <a:endParaRPr lang="de-CH"/>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p:spPr>
        <p:txBody>
          <a:bodyPr/>
          <a:lstStyle/>
          <a:p>
            <a:pPr eaLnBrk="1" hangingPunct="1"/>
            <a:r>
              <a:rPr lang="de-DE" dirty="0"/>
              <a:t>Was machen</a:t>
            </a:r>
            <a:r>
              <a:rPr lang="de-DE" baseline="0" dirty="0"/>
              <a:t> also gute Arbeiten aus bzw. inwiefern unterscheiden sich diese von nicht so gelungenen Arbeiten.</a:t>
            </a:r>
          </a:p>
          <a:p>
            <a:pPr eaLnBrk="1" hangingPunct="1"/>
            <a:endParaRPr lang="de-DE" baseline="0" dirty="0"/>
          </a:p>
          <a:p>
            <a:pPr eaLnBrk="1" hangingPunct="1"/>
            <a:r>
              <a:rPr lang="de-DE" baseline="0" dirty="0"/>
              <a:t>Gute Arbeiten wiederholen nicht einfach, was bereits bekannt ist, sondern gehen über das bereits bekannte hinaus, zeigen Mut zum eigenen Wissenstransfer, kritischer Reflektion oder eigenen Beiträgen.</a:t>
            </a:r>
          </a:p>
          <a:p>
            <a:pPr eaLnBrk="1" hangingPunct="1"/>
            <a:endParaRPr lang="de-DE" baseline="0" dirty="0"/>
          </a:p>
          <a:p>
            <a:pPr eaLnBrk="1" hangingPunct="1"/>
            <a:r>
              <a:rPr lang="de-DE" baseline="0" dirty="0"/>
              <a:t>Gute Arbeiten bleiben nicht gebunden an der Literatur, die bereits im Exposé verwendet wurde, sondern suchen während dem Schreibprozess weiter nach möglichen Neu-Verknüpfungen von Literatur.</a:t>
            </a:r>
          </a:p>
          <a:p>
            <a:pPr eaLnBrk="1" hangingPunct="1"/>
            <a:endParaRPr lang="de-DE" baseline="0" dirty="0"/>
          </a:p>
          <a:p>
            <a:pPr eaLnBrk="1" hangingPunct="1"/>
            <a:r>
              <a:rPr lang="de-DE" baseline="0" dirty="0"/>
              <a:t>Gute Arbeiten lassen die Resultate auch nicht für sich selber sprechen sondern interpretieren die Resultate vor dem Hintergrund bestehender Forschung und zeigen den Beitrag der Arbeit auf.</a:t>
            </a:r>
          </a:p>
          <a:p>
            <a:pPr eaLnBrk="1" hangingPunct="1"/>
            <a:endParaRPr lang="de-DE" baseline="0" dirty="0"/>
          </a:p>
          <a:p>
            <a:pPr eaLnBrk="1" hangingPunct="1"/>
            <a:r>
              <a:rPr lang="de-DE" baseline="0" dirty="0"/>
              <a:t>Während weniger gute Arbeiten die verschiedenen Textpassagen nicht oder nur lose verknüpfen, ist bei guten Arbeiten stets ersichtlich, inwiefern die Argumente für die Forschungsfrage relevant sind. Die Struktur der Argumentation sollte dabei klar und eingängig sein. Roter Faden!</a:t>
            </a:r>
          </a:p>
          <a:p>
            <a:pPr eaLnBrk="1" hangingPunct="1"/>
            <a:endParaRPr lang="de-DE" baseline="0" dirty="0"/>
          </a:p>
          <a:p>
            <a:pPr eaLnBrk="1" hangingPunct="1"/>
            <a:r>
              <a:rPr lang="de-DE" baseline="0" dirty="0"/>
              <a:t>Gute Arbeiten stellen auch keine </a:t>
            </a:r>
            <a:r>
              <a:rPr lang="de-DE" baseline="0" dirty="0" err="1"/>
              <a:t>blossen</a:t>
            </a:r>
            <a:r>
              <a:rPr lang="de-DE" baseline="0" dirty="0"/>
              <a:t> Behauptungen auf sondern versuchen Aussagen durch gute Argumente, Beispiele oder Referenzen zu untermauern.</a:t>
            </a:r>
          </a:p>
          <a:p>
            <a:pPr eaLnBrk="1" hangingPunct="1"/>
            <a:endParaRPr lang="de-DE" baseline="0" dirty="0"/>
          </a:p>
          <a:p>
            <a:pPr eaLnBrk="1" hangingPunct="1"/>
            <a:r>
              <a:rPr lang="de-DE" baseline="0" dirty="0"/>
              <a:t>Gute Arbeiten halten sich auch stets an die formalen Vorgaben und scheuen sich nicht vor theoretischen Überlegungen sondern trauen sich basierend auf den Erkenntnissen neue theoretische Schlussfolgerungen zu ziehen.</a:t>
            </a:r>
          </a:p>
          <a:p>
            <a:pPr eaLnBrk="1" hangingPunct="1"/>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Auf</a:t>
            </a:r>
            <a:r>
              <a:rPr lang="de-CH" baseline="0" dirty="0"/>
              <a:t> den folgenden Folien noch ein paar Hinweise zur Literatursuche.</a:t>
            </a:r>
          </a:p>
          <a:p>
            <a:endParaRPr lang="de-CH" baseline="0" dirty="0"/>
          </a:p>
          <a:p>
            <a:r>
              <a:rPr lang="de-CH" baseline="0" dirty="0"/>
              <a:t>Ein guter Weg, sich in ein Thema einzulesen kann es sein, nach Sammelwerken oder «</a:t>
            </a:r>
            <a:r>
              <a:rPr lang="de-CH" baseline="0" dirty="0" err="1"/>
              <a:t>Handbooks</a:t>
            </a:r>
            <a:r>
              <a:rPr lang="de-CH" baseline="0" dirty="0"/>
              <a:t>» Ausschau zu halten, wir haben auch bei uns am Lehrstuhl oben eine kleine Bibliothek mit einigen Werken, vor allem zu CSR.</a:t>
            </a:r>
          </a:p>
          <a:p>
            <a:r>
              <a:rPr lang="de-CH" baseline="0" dirty="0"/>
              <a:t>Eine klassische Keyword Suche durchzuführen, v.a. neuere Beiträge, was hat aktuelle Forschung zu sagen.</a:t>
            </a:r>
          </a:p>
          <a:p>
            <a:r>
              <a:rPr lang="de-CH" baseline="0" dirty="0"/>
              <a:t>Wenn das Thema in der Forschung bereits etabliert ist gibt es üblicherweise auch  </a:t>
            </a:r>
            <a:r>
              <a:rPr lang="de-CH" baseline="0" dirty="0" err="1"/>
              <a:t>Meta</a:t>
            </a:r>
            <a:r>
              <a:rPr lang="de-CH" baseline="0" dirty="0"/>
              <a:t> Analysen oder </a:t>
            </a:r>
            <a:r>
              <a:rPr lang="de-CH" baseline="0" dirty="0" err="1"/>
              <a:t>Literature</a:t>
            </a:r>
            <a:r>
              <a:rPr lang="de-CH" baseline="0" dirty="0"/>
              <a:t> Reviews, sehr nützlich sind um eine Übersicht über die bestehende Forschung zu gewinnen.</a:t>
            </a:r>
          </a:p>
          <a:p>
            <a:r>
              <a:rPr lang="de-CH" baseline="0" dirty="0"/>
              <a:t>Falls das Thema aber eher neu ist, und es noch nicht viel dazu gibt, ist es hilfreich bei einem angelehnten Artikel zu schauen, was dort für Literatur zitiert wurde.</a:t>
            </a:r>
            <a:endParaRPr lang="de-CH"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6</a:t>
            </a:fld>
            <a:endParaRPr lang="de-CH"/>
          </a:p>
        </p:txBody>
      </p:sp>
    </p:spTree>
    <p:extLst>
      <p:ext uri="{BB962C8B-B14F-4D97-AF65-F5344CB8AC3E}">
        <p14:creationId xmlns:p14="http://schemas.microsoft.com/office/powerpoint/2010/main" val="3444722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Hier noch ein paar hilfreiche</a:t>
            </a:r>
            <a:r>
              <a:rPr lang="de-CH" baseline="0" dirty="0"/>
              <a:t> Links, um Artikel zu finden. Dabei natürlich Google Scholar, aber auch EBSCO kann beispielsweise sehr hilfreich sein, wenn sie zum Beispiel einen bestimmten Artikel suchen aber über Google Scholar keinen Zugriff zum PDF haben, dazu gleich noch.</a:t>
            </a:r>
          </a:p>
          <a:p>
            <a:endParaRPr lang="de-CH" baseline="0" dirty="0"/>
          </a:p>
          <a:p>
            <a:r>
              <a:rPr lang="de-CH" baseline="0" dirty="0"/>
              <a:t>Gerade für Bücher sind natürlich Bibliotheken zu empfehlen, bei der ZB werden auch Einführungskurse angeboten.</a:t>
            </a:r>
          </a:p>
          <a:p>
            <a:r>
              <a:rPr lang="de-CH" baseline="0" dirty="0"/>
              <a:t>Die ZB führt auch mehrere Datenbanken zusammen</a:t>
            </a:r>
          </a:p>
          <a:p>
            <a:endParaRPr lang="de-CH" baseline="0" dirty="0"/>
          </a:p>
          <a:p>
            <a:endParaRPr lang="de-CH" baseline="0" dirty="0"/>
          </a:p>
          <a:p>
            <a:endParaRPr lang="de-CH"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7</a:t>
            </a:fld>
            <a:endParaRPr lang="de-CH"/>
          </a:p>
        </p:txBody>
      </p:sp>
    </p:spTree>
    <p:extLst>
      <p:ext uri="{BB962C8B-B14F-4D97-AF65-F5344CB8AC3E}">
        <p14:creationId xmlns:p14="http://schemas.microsoft.com/office/powerpoint/2010/main" val="2255981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Ansonsten</a:t>
            </a:r>
            <a:r>
              <a:rPr lang="de-CH" baseline="0" dirty="0"/>
              <a:t> wie gesagt, ist die Wahrscheinlichkeit gross, dass sie den benötigten Artikel bei EBSCO finden, aber auch hier müssen sie im Uni Netzwerk oder VPN eingeloggt sein.</a:t>
            </a:r>
          </a:p>
          <a:p>
            <a:endParaRPr lang="de-CH" baseline="0" dirty="0"/>
          </a:p>
          <a:p>
            <a:r>
              <a:rPr lang="de-CH" dirty="0"/>
              <a:t>https://www.webofscience.com/wos/alldb/basic-search</a:t>
            </a:r>
            <a:r>
              <a:rPr lang="de-CH" baseline="0" dirty="0"/>
              <a:t> </a:t>
            </a:r>
            <a:endParaRPr lang="de-CH"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8</a:t>
            </a:fld>
            <a:endParaRPr lang="de-CH"/>
          </a:p>
        </p:txBody>
      </p:sp>
    </p:spTree>
    <p:extLst>
      <p:ext uri="{BB962C8B-B14F-4D97-AF65-F5344CB8AC3E}">
        <p14:creationId xmlns:p14="http://schemas.microsoft.com/office/powerpoint/2010/main" val="2060860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Hier</a:t>
            </a:r>
            <a:r>
              <a:rPr lang="de-CH" baseline="0" dirty="0"/>
              <a:t> noch ein kleiner Tipp zur Literatursuche über Google Scholar: Wenn Sie den VPN der Uni Zürich aktivieren, erhalten Sie bei den meisten Artikeln Zugang zur PDF Version über die SFX Services.</a:t>
            </a:r>
            <a:endParaRPr lang="de-CH"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9</a:t>
            </a:fld>
            <a:endParaRPr lang="de-CH"/>
          </a:p>
        </p:txBody>
      </p:sp>
    </p:spTree>
    <p:extLst>
      <p:ext uri="{BB962C8B-B14F-4D97-AF65-F5344CB8AC3E}">
        <p14:creationId xmlns:p14="http://schemas.microsoft.com/office/powerpoint/2010/main" val="2905340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54999" eaLnBrk="1" hangingPunct="1">
              <a:defRPr/>
            </a:pPr>
            <a:r>
              <a:rPr lang="de-DE" dirty="0"/>
              <a:t>Alternativ können Sie auch Bücher, Zeitschriften und andere Medien über die Bibliothek für Betriebswirtschaft ausleihen. Auf der Webseite finden Sie auch eine Anleitung dazu</a:t>
            </a:r>
          </a:p>
          <a:p>
            <a:pPr defTabSz="954999" eaLnBrk="1" hangingPunct="1">
              <a:defRPr/>
            </a:pPr>
            <a:endParaRPr lang="de-DE" dirty="0"/>
          </a:p>
          <a:p>
            <a:pPr defTabSz="954999" eaLnBrk="1" hangingPunct="1">
              <a:defRPr/>
            </a:pPr>
            <a:r>
              <a:rPr lang="de-DE" dirty="0"/>
              <a:t>Links: </a:t>
            </a:r>
          </a:p>
          <a:p>
            <a:pPr defTabSz="954999" eaLnBrk="1" hangingPunct="1">
              <a:defRPr/>
            </a:pPr>
            <a:r>
              <a:rPr lang="de-DE" dirty="0"/>
              <a:t>Katalogrecherchen: Auflistung</a:t>
            </a:r>
            <a:r>
              <a:rPr lang="de-DE" baseline="0" dirty="0"/>
              <a:t> verschiedener Kataloge</a:t>
            </a:r>
          </a:p>
          <a:p>
            <a:pPr defTabSz="954999" eaLnBrk="1" hangingPunct="1">
              <a:defRPr/>
            </a:pPr>
            <a:r>
              <a:rPr lang="de-DE" dirty="0"/>
              <a:t>Datenbanken:</a:t>
            </a:r>
            <a:r>
              <a:rPr lang="de-DE" baseline="0" dirty="0"/>
              <a:t> Überblick über Datenbanken, welche für </a:t>
            </a:r>
            <a:r>
              <a:rPr lang="de-DE" baseline="0" dirty="0" err="1"/>
              <a:t>WiWi</a:t>
            </a:r>
            <a:r>
              <a:rPr lang="de-DE" baseline="0" dirty="0"/>
              <a:t> relevant sein dürften, Hinweis auf Business Source Premier! </a:t>
            </a:r>
            <a:endParaRPr lang="de-DE" dirty="0"/>
          </a:p>
        </p:txBody>
      </p:sp>
      <p:sp>
        <p:nvSpPr>
          <p:cNvPr id="4" name="Foliennummernplatzhalter 3"/>
          <p:cNvSpPr>
            <a:spLocks noGrp="1"/>
          </p:cNvSpPr>
          <p:nvPr>
            <p:ph type="sldNum" sz="quarter" idx="10"/>
          </p:nvPr>
        </p:nvSpPr>
        <p:spPr/>
        <p:txBody>
          <a:bodyPr/>
          <a:lstStyle/>
          <a:p>
            <a:fld id="{204F8BE6-1EC1-4647-B1CF-467D88716A9B}" type="slidenum">
              <a:rPr lang="de-CH" smtClean="0"/>
              <a:pPr/>
              <a:t>10</a:t>
            </a:fld>
            <a:endParaRPr lang="de-CH"/>
          </a:p>
        </p:txBody>
      </p:sp>
    </p:spTree>
    <p:extLst>
      <p:ext uri="{BB962C8B-B14F-4D97-AF65-F5344CB8AC3E}">
        <p14:creationId xmlns:p14="http://schemas.microsoft.com/office/powerpoint/2010/main" val="40047258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7" descr="uzh_logo_d_pos_grau_1mm"/>
          <p:cNvPicPr preferRelativeResize="0">
            <a:picLocks noChangeAspect="1" noChangeArrowheads="1"/>
          </p:cNvPicPr>
          <p:nvPr userDrawn="1"/>
        </p:nvPicPr>
        <p:blipFill>
          <a:blip r:embed="rId2" cstate="print"/>
          <a:srcRect/>
          <a:stretch>
            <a:fillRect/>
          </a:stretch>
        </p:blipFill>
        <p:spPr bwMode="auto">
          <a:xfrm>
            <a:off x="161925" y="142875"/>
            <a:ext cx="1868488" cy="684213"/>
          </a:xfrm>
          <a:prstGeom prst="rect">
            <a:avLst/>
          </a:prstGeom>
          <a:noFill/>
          <a:ln w="9525">
            <a:noFill/>
            <a:miter lim="800000"/>
            <a:headEnd/>
            <a:tailEnd/>
          </a:ln>
        </p:spPr>
      </p:pic>
      <p:sp>
        <p:nvSpPr>
          <p:cNvPr id="5" name="Line 8"/>
          <p:cNvSpPr>
            <a:spLocks noChangeShapeType="1"/>
          </p:cNvSpPr>
          <p:nvPr userDrawn="1"/>
        </p:nvSpPr>
        <p:spPr bwMode="auto">
          <a:xfrm>
            <a:off x="0" y="1125538"/>
            <a:ext cx="9144000" cy="0"/>
          </a:xfrm>
          <a:prstGeom prst="line">
            <a:avLst/>
          </a:prstGeom>
          <a:noFill/>
          <a:ln w="15875">
            <a:solidFill>
              <a:schemeClr val="accent2"/>
            </a:solidFill>
            <a:round/>
            <a:headEnd/>
            <a:tailEnd/>
          </a:ln>
        </p:spPr>
        <p:txBody>
          <a:bodyPr/>
          <a:lstStyle/>
          <a:p>
            <a:pPr>
              <a:defRPr/>
            </a:pPr>
            <a:endParaRPr lang="de-CH">
              <a:latin typeface="Arial" pitchFamily="34" charset="0"/>
            </a:endParaRPr>
          </a:p>
        </p:txBody>
      </p:sp>
      <p:sp>
        <p:nvSpPr>
          <p:cNvPr id="6" name="Text Box 9"/>
          <p:cNvSpPr txBox="1">
            <a:spLocks noChangeArrowheads="1"/>
          </p:cNvSpPr>
          <p:nvPr userDrawn="1"/>
        </p:nvSpPr>
        <p:spPr bwMode="auto">
          <a:xfrm>
            <a:off x="900113" y="852488"/>
            <a:ext cx="7343775" cy="227012"/>
          </a:xfrm>
          <a:prstGeom prst="rect">
            <a:avLst/>
          </a:prstGeom>
          <a:noFill/>
          <a:ln w="9525">
            <a:noFill/>
            <a:miter lim="800000"/>
            <a:headEnd/>
            <a:tailEnd/>
          </a:ln>
        </p:spPr>
        <p:txBody>
          <a:bodyPr lIns="0" tIns="36000" rIns="0" bIns="0"/>
          <a:lstStyle/>
          <a:p>
            <a:pPr>
              <a:defRPr/>
            </a:pPr>
            <a:endParaRPr lang="de-DE" sz="1400">
              <a:latin typeface="Arial" pitchFamily="34" charset="0"/>
            </a:endParaRPr>
          </a:p>
        </p:txBody>
      </p:sp>
      <p:sp>
        <p:nvSpPr>
          <p:cNvPr id="4098" name="Rectangle 2"/>
          <p:cNvSpPr>
            <a:spLocks noGrp="1" noChangeArrowheads="1"/>
          </p:cNvSpPr>
          <p:nvPr>
            <p:ph type="ctrTitle"/>
          </p:nvPr>
        </p:nvSpPr>
        <p:spPr>
          <a:xfrm>
            <a:off x="900113" y="1989138"/>
            <a:ext cx="7343775" cy="1295400"/>
          </a:xfrm>
        </p:spPr>
        <p:txBody>
          <a:bodyPr/>
          <a:lstStyle>
            <a:lvl1pPr>
              <a:defRPr sz="3900">
                <a:solidFill>
                  <a:schemeClr val="tx2"/>
                </a:solidFill>
              </a:defRPr>
            </a:lvl1pPr>
          </a:lstStyle>
          <a:p>
            <a:r>
              <a:rPr lang="de-DE"/>
              <a:t>Titelmasterformat durch Klicken bearbeiten</a:t>
            </a:r>
            <a:endParaRPr lang="de-CH" dirty="0"/>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DE"/>
              <a:t>Formatvorlage des Untertitelmasters durch Klicken bearbeiten</a:t>
            </a:r>
            <a:endParaRPr lang="de-CH"/>
          </a:p>
        </p:txBody>
      </p:sp>
      <p:sp>
        <p:nvSpPr>
          <p:cNvPr id="7" name="Rectangle 4"/>
          <p:cNvSpPr>
            <a:spLocks noGrp="1" noChangeArrowheads="1"/>
          </p:cNvSpPr>
          <p:nvPr>
            <p:ph type="dt" sz="half" idx="10"/>
          </p:nvPr>
        </p:nvSpPr>
        <p:spPr>
          <a:xfrm>
            <a:off x="900113" y="6524625"/>
            <a:ext cx="2133600" cy="215900"/>
          </a:xfrm>
        </p:spPr>
        <p:txBody>
          <a:bodyPr/>
          <a:lstStyle>
            <a:lvl1pPr>
              <a:defRPr/>
            </a:lvl1pPr>
          </a:lstStyle>
          <a:p>
            <a:pPr>
              <a:defRPr/>
            </a:pPr>
            <a:r>
              <a:rPr lang="en-US"/>
              <a:t>22/02/2022</a:t>
            </a:r>
            <a:endParaRPr lang="de-CH"/>
          </a:p>
        </p:txBody>
      </p:sp>
      <p:sp>
        <p:nvSpPr>
          <p:cNvPr id="8" name="Rectangle 6"/>
          <p:cNvSpPr>
            <a:spLocks noGrp="1" noChangeArrowheads="1"/>
          </p:cNvSpPr>
          <p:nvPr>
            <p:ph type="sldNum" sz="quarter" idx="11"/>
          </p:nvPr>
        </p:nvSpPr>
        <p:spPr>
          <a:xfrm>
            <a:off x="6399213" y="6524625"/>
            <a:ext cx="1844675" cy="215900"/>
          </a:xfrm>
          <a:prstGeom prst="rect">
            <a:avLst/>
          </a:prstGeom>
        </p:spPr>
        <p:txBody>
          <a:bodyPr/>
          <a:lstStyle>
            <a:lvl1pPr>
              <a:defRPr/>
            </a:lvl1pPr>
          </a:lstStyle>
          <a:p>
            <a:pPr>
              <a:defRPr/>
            </a:pPr>
            <a:fld id="{088C8633-2E0B-4216-BD66-A45128EC0EDA}" type="slidenum">
              <a:rPr lang="de-CH"/>
              <a:pPr>
                <a:defRPr/>
              </a:pPr>
              <a:t>‹Nr.›</a:t>
            </a:fld>
            <a:endParaRPr lang="de-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apitel">
    <p:spTree>
      <p:nvGrpSpPr>
        <p:cNvPr id="1" name=""/>
        <p:cNvGrpSpPr/>
        <p:nvPr/>
      </p:nvGrpSpPr>
      <p:grpSpPr>
        <a:xfrm>
          <a:off x="0" y="0"/>
          <a:ext cx="0" cy="0"/>
          <a:chOff x="0" y="0"/>
          <a:chExt cx="0" cy="0"/>
        </a:xfrm>
      </p:grpSpPr>
      <p:sp>
        <p:nvSpPr>
          <p:cNvPr id="3" name="Rechteck 2"/>
          <p:cNvSpPr>
            <a:spLocks noChangeArrowheads="1"/>
          </p:cNvSpPr>
          <p:nvPr userDrawn="1"/>
        </p:nvSpPr>
        <p:spPr bwMode="gray">
          <a:xfrm>
            <a:off x="0" y="1125538"/>
            <a:ext cx="9144000" cy="5732462"/>
          </a:xfrm>
          <a:prstGeom prst="rect">
            <a:avLst/>
          </a:prstGeom>
          <a:solidFill>
            <a:schemeClr val="accent2"/>
          </a:solidFill>
          <a:ln w="9525">
            <a:noFill/>
            <a:round/>
            <a:headEnd/>
            <a:tailEnd/>
          </a:ln>
        </p:spPr>
        <p:txBody>
          <a:bodyPr wrap="none" lIns="0" tIns="0" rIns="0" bIns="0"/>
          <a:lstStyle/>
          <a:p>
            <a:pPr>
              <a:defRPr/>
            </a:pPr>
            <a:endParaRPr lang="de-DE">
              <a:latin typeface="Arial" pitchFamily="34" charset="0"/>
            </a:endParaRPr>
          </a:p>
        </p:txBody>
      </p:sp>
      <p:sp>
        <p:nvSpPr>
          <p:cNvPr id="2" name="Titel 1"/>
          <p:cNvSpPr>
            <a:spLocks noGrp="1"/>
          </p:cNvSpPr>
          <p:nvPr>
            <p:ph type="title"/>
          </p:nvPr>
        </p:nvSpPr>
        <p:spPr bwMode="gray">
          <a:solidFill>
            <a:schemeClr val="accent2"/>
          </a:solidFill>
        </p:spPr>
        <p:txBody>
          <a:bodyPr/>
          <a:lstStyle>
            <a:lvl1pPr>
              <a:defRPr>
                <a:solidFill>
                  <a:schemeClr val="bg1"/>
                </a:solidFill>
              </a:defRPr>
            </a:lvl1pPr>
          </a:lstStyle>
          <a:p>
            <a:r>
              <a:rPr lang="de-DE"/>
              <a:t>Titelmasterformat durch Klicken bearbeiten</a:t>
            </a:r>
            <a:endParaRPr lang="de-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p:txBody>
          <a:bodyPr/>
          <a:lstStyle>
            <a:lvl1pPr>
              <a:defRPr/>
            </a:lvl1pPr>
          </a:lstStyle>
          <a:p>
            <a:pPr>
              <a:defRPr/>
            </a:pPr>
            <a:r>
              <a:rPr lang="en-US"/>
              <a:t>22/02/2022</a:t>
            </a:r>
            <a:endParaRPr lang="de-CH" dirty="0"/>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34" charset="-128"/>
              </a:defRPr>
            </a:lvl1pPr>
          </a:lstStyle>
          <a:p>
            <a:pPr>
              <a:defRPr/>
            </a:pPr>
            <a:endParaRPr lang="de-CH" dirty="0"/>
          </a:p>
        </p:txBody>
      </p:sp>
      <p:sp>
        <p:nvSpPr>
          <p:cNvPr id="8" name="Foliennummernplatzhalter 5"/>
          <p:cNvSpPr>
            <a:spLocks noGrp="1"/>
          </p:cNvSpPr>
          <p:nvPr userDrawn="1">
            <p:ph type="sldNum" sz="quarter" idx="12"/>
          </p:nvPr>
        </p:nvSpPr>
        <p:spPr>
          <a:xfrm>
            <a:off x="7451725" y="6524625"/>
            <a:ext cx="792163" cy="215900"/>
          </a:xfrm>
          <a:noFill/>
        </p:spPr>
        <p:txBody>
          <a:bodyPr/>
          <a:lstStyle>
            <a:lvl1pPr>
              <a:defRPr sz="1000"/>
            </a:lvl1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Arial" charset="0"/>
                <a:ea typeface="+mn-ea"/>
              </a:defRPr>
            </a:lvl1pPr>
          </a:lstStyle>
          <a:p>
            <a:pPr>
              <a:defRPr/>
            </a:pPr>
            <a:r>
              <a:rPr lang="en-US"/>
              <a:t>22/02/2022</a:t>
            </a:r>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7451725" y="6524625"/>
            <a:ext cx="792163" cy="215900"/>
          </a:xfrm>
          <a:prstGeom prst="rect">
            <a:avLst/>
          </a:prstGeom>
        </p:spPr>
        <p:txBody>
          <a:bodyPr/>
          <a:lstStyle>
            <a:lvl1pPr>
              <a:defRPr sz="1000"/>
            </a:lvl1pPr>
          </a:lstStyle>
          <a:p>
            <a:pPr>
              <a:defRPr/>
            </a:pPr>
            <a:fld id="{BC57869F-FD8E-40BC-A7BB-3DCFEC6B101B}" type="slidenum">
              <a:rPr lang="de-DE" smtClean="0"/>
              <a:pPr>
                <a:defRPr/>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00113" y="1268413"/>
            <a:ext cx="7343775" cy="503237"/>
          </a:xfrm>
          <a:prstGeom prst="rect">
            <a:avLst/>
          </a:prstGeom>
          <a:noFill/>
          <a:ln w="9525">
            <a:noFill/>
            <a:miter lim="800000"/>
            <a:headEnd/>
            <a:tailEnd/>
          </a:ln>
        </p:spPr>
        <p:txBody>
          <a:bodyPr vert="horz" wrap="square" lIns="0" tIns="36000" rIns="0" bIns="0" numCol="1" anchor="t" anchorCtr="0" compatLnSpc="1">
            <a:prstTxWarp prst="textNoShape">
              <a:avLst/>
            </a:prstTxWarp>
          </a:bodyPr>
          <a:lstStyle/>
          <a:p>
            <a:pPr lvl="0"/>
            <a:r>
              <a:rPr lang="de-CH" dirty="0"/>
              <a:t>Titelmasterformat durch Klicken bearbeiten</a:t>
            </a:r>
          </a:p>
        </p:txBody>
      </p:sp>
      <p:sp>
        <p:nvSpPr>
          <p:cNvPr id="2051" name="Rectangle 3"/>
          <p:cNvSpPr>
            <a:spLocks noGrp="1" noChangeArrowheads="1"/>
          </p:cNvSpPr>
          <p:nvPr>
            <p:ph type="body" idx="1"/>
          </p:nvPr>
        </p:nvSpPr>
        <p:spPr bwMode="auto">
          <a:xfrm>
            <a:off x="900113" y="2205038"/>
            <a:ext cx="7343775" cy="38877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pitchFamily="34" charset="0"/>
                <a:ea typeface="ＭＳ Ｐゴシック" pitchFamily="34" charset="-128"/>
              </a:defRPr>
            </a:lvl1pPr>
          </a:lstStyle>
          <a:p>
            <a:pPr>
              <a:defRPr/>
            </a:pPr>
            <a:r>
              <a:rPr lang="en-US"/>
              <a:t>22/02/2022</a:t>
            </a:r>
            <a:endParaRPr lang="de-CH"/>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atin typeface="Arial" charset="0"/>
                <a:ea typeface="+mn-ea"/>
                <a:cs typeface="Arial" charset="0"/>
              </a:defRPr>
            </a:lvl1pPr>
          </a:lstStyle>
          <a:p>
            <a:pPr>
              <a:defRPr/>
            </a:pPr>
            <a:endParaRPr lang="de-CH"/>
          </a:p>
        </p:txBody>
      </p:sp>
      <p:pic>
        <p:nvPicPr>
          <p:cNvPr id="2055" name="Picture 7" descr="uzh_logo_d_pos_grau_1mm"/>
          <p:cNvPicPr preferRelativeResize="0">
            <a:picLocks noChangeAspect="1" noChangeArrowheads="1"/>
          </p:cNvPicPr>
          <p:nvPr/>
        </p:nvPicPr>
        <p:blipFill>
          <a:blip r:embed="rId6" cstate="print"/>
          <a:srcRect/>
          <a:stretch>
            <a:fillRect/>
          </a:stretch>
        </p:blipFill>
        <p:spPr bwMode="auto">
          <a:xfrm>
            <a:off x="161925" y="142875"/>
            <a:ext cx="1868488" cy="684213"/>
          </a:xfrm>
          <a:prstGeom prst="rect">
            <a:avLst/>
          </a:prstGeom>
          <a:noFill/>
          <a:ln w="9525">
            <a:noFill/>
            <a:miter lim="800000"/>
            <a:headEnd/>
            <a:tailEnd/>
          </a:ln>
        </p:spPr>
      </p:pic>
      <p:sp>
        <p:nvSpPr>
          <p:cNvPr id="1032" name="Line 10"/>
          <p:cNvSpPr>
            <a:spLocks noChangeShapeType="1"/>
          </p:cNvSpPr>
          <p:nvPr/>
        </p:nvSpPr>
        <p:spPr bwMode="auto">
          <a:xfrm>
            <a:off x="0" y="1125538"/>
            <a:ext cx="9144000" cy="0"/>
          </a:xfrm>
          <a:prstGeom prst="line">
            <a:avLst/>
          </a:prstGeom>
          <a:noFill/>
          <a:ln w="15875">
            <a:solidFill>
              <a:schemeClr val="accent2"/>
            </a:solidFill>
            <a:round/>
            <a:headEnd/>
            <a:tailEnd/>
          </a:ln>
        </p:spPr>
        <p:txBody>
          <a:bodyPr/>
          <a:lstStyle/>
          <a:p>
            <a:pPr>
              <a:defRPr/>
            </a:pPr>
            <a:endParaRPr lang="de-CH">
              <a:latin typeface="Arial" pitchFamily="34" charset="0"/>
            </a:endParaRPr>
          </a:p>
        </p:txBody>
      </p:sp>
      <p:sp>
        <p:nvSpPr>
          <p:cNvPr id="1033" name="Text Box 11"/>
          <p:cNvSpPr txBox="1">
            <a:spLocks noChangeArrowheads="1"/>
          </p:cNvSpPr>
          <p:nvPr/>
        </p:nvSpPr>
        <p:spPr bwMode="auto">
          <a:xfrm>
            <a:off x="900113" y="852488"/>
            <a:ext cx="7343775" cy="227012"/>
          </a:xfrm>
          <a:prstGeom prst="rect">
            <a:avLst/>
          </a:prstGeom>
          <a:noFill/>
          <a:ln w="9525">
            <a:noFill/>
            <a:miter lim="800000"/>
            <a:headEnd/>
            <a:tailEnd/>
          </a:ln>
        </p:spPr>
        <p:txBody>
          <a:bodyPr lIns="0" tIns="36000" rIns="0" bIns="0"/>
          <a:lstStyle/>
          <a:p>
            <a:pPr>
              <a:defRPr/>
            </a:pPr>
            <a:r>
              <a:rPr lang="de-DE" sz="1400" b="1" dirty="0">
                <a:latin typeface="Arial" pitchFamily="34" charset="0"/>
              </a:rPr>
              <a:t>Lehrstuhl</a:t>
            </a:r>
            <a:r>
              <a:rPr lang="de-DE" sz="1400" b="1" baseline="0" dirty="0">
                <a:latin typeface="Arial" pitchFamily="34" charset="0"/>
              </a:rPr>
              <a:t> für Grundlagen der BWL und Theorien der Unternehmung</a:t>
            </a:r>
            <a:endParaRPr lang="de-CH" sz="1400" b="1" dirty="0">
              <a:latin typeface="Arial" pitchFamily="34" charset="0"/>
            </a:endParaRPr>
          </a:p>
        </p:txBody>
      </p:sp>
      <p:sp>
        <p:nvSpPr>
          <p:cNvPr id="10" name="Foliennummernplatzhalter 5"/>
          <p:cNvSpPr>
            <a:spLocks noGrp="1"/>
          </p:cNvSpPr>
          <p:nvPr userDrawn="1">
            <p:ph type="sldNum" sz="quarter" idx="4"/>
          </p:nvPr>
        </p:nvSpPr>
        <p:spPr>
          <a:xfrm>
            <a:off x="7451725" y="6524625"/>
            <a:ext cx="792163" cy="215900"/>
          </a:xfrm>
          <a:prstGeom prst="rect">
            <a:avLst/>
          </a:prstGeom>
          <a:noFill/>
        </p:spPr>
        <p:txBody>
          <a:bodyPr/>
          <a:lstStyle>
            <a:lvl1pPr algn="r">
              <a:defRPr sz="1200"/>
            </a:lvl1pPr>
          </a:lstStyle>
          <a:p>
            <a:fld id="{78D32701-719B-4767-8443-3586DF741AC8}"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5941" r:id="rId1"/>
    <p:sldLayoutId id="2147485942" r:id="rId2"/>
    <p:sldLayoutId id="2147485943" r:id="rId3"/>
    <p:sldLayoutId id="2147485966" r:id="rId4"/>
  </p:sldLayoutIdLst>
  <p:hf hdr="0" ftr="0"/>
  <p:txStyles>
    <p:titleStyle>
      <a:lvl1pPr algn="l" rtl="0" eaLnBrk="0" fontAlgn="base" hangingPunct="0">
        <a:spcBef>
          <a:spcPct val="0"/>
        </a:spcBef>
        <a:spcAft>
          <a:spcPct val="0"/>
        </a:spcAft>
        <a:defRPr sz="24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p:titleStyle>
    <p:bodyStyle>
      <a:lvl1pPr marL="342900" indent="-342900" algn="l" rtl="0" eaLnBrk="0" fontAlgn="base" hangingPunct="0">
        <a:spcBef>
          <a:spcPct val="40000"/>
        </a:spcBef>
        <a:spcAft>
          <a:spcPct val="0"/>
        </a:spcAft>
        <a:buFont typeface="Arial" charset="0"/>
        <a:defRPr sz="1700">
          <a:solidFill>
            <a:schemeClr val="tx1"/>
          </a:solidFill>
          <a:latin typeface="+mn-lt"/>
          <a:ea typeface="ＭＳ Ｐゴシック"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Arial" charset="0"/>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Arial" charset="0"/>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Arial" charset="0"/>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Arial" charset="0"/>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zotero.org/"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hyperlink" Target="https://www.zi.uzh.ch/de/students/software-elearning/campussoft/Licensing-Citavi.html" TargetMode="External"/><Relationship Id="rId4" Type="http://schemas.openxmlformats.org/officeDocument/2006/relationships/hyperlink" Target="https://www.mendeley.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urnitin.uzh.ch/"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business.uzh.ch/de/professorships/as/themenliste.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oec.uzh.ch/en/studies/general/theses.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s://aleph.sg.ch/" TargetMode="External"/><Relationship Id="rId3" Type="http://schemas.openxmlformats.org/officeDocument/2006/relationships/hyperlink" Target="https://search.ebscohost.com/login.asp?profile=ehost&amp;defaultdb=buh" TargetMode="External"/><Relationship Id="rId7" Type="http://schemas.openxmlformats.org/officeDocument/2006/relationships/hyperlink" Target="https://swisscovery.slsp.ch/"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scholar.google.ch/" TargetMode="External"/><Relationship Id="rId5" Type="http://schemas.openxmlformats.org/officeDocument/2006/relationships/hyperlink" Target="https://www.jstor.org/" TargetMode="External"/><Relationship Id="rId10" Type="http://schemas.openxmlformats.org/officeDocument/2006/relationships/hyperlink" Target="https://www.zb.uzh.ch/de/services/schulungen-und-fuhrungen" TargetMode="External"/><Relationship Id="rId4" Type="http://schemas.openxmlformats.org/officeDocument/2006/relationships/hyperlink" Target="https://www.webofscience.com/wos/alldb/basic-search" TargetMode="Externa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www.webofscience.com/wos/alldb/basic-search"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de-CH" dirty="0"/>
              <a:t>Forschungsseminar </a:t>
            </a:r>
            <a:br>
              <a:rPr lang="de-CH" dirty="0"/>
            </a:br>
            <a:r>
              <a:rPr lang="de-CH" dirty="0"/>
              <a:t>Lehrstuhl Scherer</a:t>
            </a:r>
          </a:p>
        </p:txBody>
      </p:sp>
      <p:sp>
        <p:nvSpPr>
          <p:cNvPr id="2051" name="Rectangle 3"/>
          <p:cNvSpPr>
            <a:spLocks noGrp="1" noChangeArrowheads="1"/>
          </p:cNvSpPr>
          <p:nvPr>
            <p:ph type="subTitle" idx="1"/>
          </p:nvPr>
        </p:nvSpPr>
        <p:spPr/>
        <p:txBody>
          <a:bodyPr/>
          <a:lstStyle/>
          <a:p>
            <a:r>
              <a:rPr lang="de-DE" dirty="0"/>
              <a:t>Informationen zum wissenschaftlichen Arbeiten und Schreiben</a:t>
            </a:r>
          </a:p>
          <a:p>
            <a:r>
              <a:rPr lang="de-DE" dirty="0"/>
              <a:t>FS 202</a:t>
            </a:r>
            <a:r>
              <a:rPr lang="de-CH" dirty="0"/>
              <a:t>4</a:t>
            </a:r>
          </a:p>
          <a:p>
            <a:endParaRPr lang="de-CH" dirty="0"/>
          </a:p>
          <a:p>
            <a:r>
              <a:rPr lang="de-CH" dirty="0"/>
              <a:t>Dr. phil. Roman Gibel</a:t>
            </a:r>
          </a:p>
        </p:txBody>
      </p:sp>
      <p:sp>
        <p:nvSpPr>
          <p:cNvPr id="3" name="Foliennummernplatzhalter 2"/>
          <p:cNvSpPr>
            <a:spLocks noGrp="1"/>
          </p:cNvSpPr>
          <p:nvPr>
            <p:ph type="sldNum" sz="quarter" idx="11"/>
          </p:nvPr>
        </p:nvSpPr>
        <p:spPr/>
        <p:txBody>
          <a:bodyPr/>
          <a:lstStyle/>
          <a:p>
            <a:pPr>
              <a:defRPr/>
            </a:pPr>
            <a:fld id="{088C8633-2E0B-4216-BD66-A45128EC0EDA}" type="slidenum">
              <a:rPr lang="de-CH" smtClean="0"/>
              <a:pPr>
                <a:defRPr/>
              </a:pPr>
              <a:t>1</a:t>
            </a:fld>
            <a:endParaRPr lang="de-CH"/>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967B5B71-3CFD-0908-C4CB-53EF48261983}"/>
              </a:ext>
            </a:extLst>
          </p:cNvPr>
          <p:cNvPicPr>
            <a:picLocks noChangeAspect="1"/>
          </p:cNvPicPr>
          <p:nvPr/>
        </p:nvPicPr>
        <p:blipFill>
          <a:blip r:embed="rId3"/>
          <a:stretch>
            <a:fillRect/>
          </a:stretch>
        </p:blipFill>
        <p:spPr>
          <a:xfrm>
            <a:off x="0" y="1204648"/>
            <a:ext cx="5760640" cy="5658594"/>
          </a:xfrm>
          <a:prstGeom prst="rect">
            <a:avLst/>
          </a:prstGeom>
        </p:spPr>
      </p:pic>
      <p:sp>
        <p:nvSpPr>
          <p:cNvPr id="12"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10</a:t>
            </a:fld>
            <a:endParaRPr lang="en-US" sz="1000" dirty="0">
              <a:latin typeface="Arial" pitchFamily="34" charset="0"/>
              <a:cs typeface="Arial" charset="0"/>
            </a:endParaRPr>
          </a:p>
        </p:txBody>
      </p:sp>
      <p:sp>
        <p:nvSpPr>
          <p:cNvPr id="2" name="Textfeld 1"/>
          <p:cNvSpPr txBox="1"/>
          <p:nvPr/>
        </p:nvSpPr>
        <p:spPr>
          <a:xfrm>
            <a:off x="4067945" y="1484784"/>
            <a:ext cx="5062710" cy="353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de-DE" dirty="0"/>
              <a:t>https://www.business.uzh.ch/de/institut/library.html</a:t>
            </a:r>
          </a:p>
        </p:txBody>
      </p:sp>
      <p:pic>
        <p:nvPicPr>
          <p:cNvPr id="7" name="Grafik 6">
            <a:extLst>
              <a:ext uri="{FF2B5EF4-FFF2-40B4-BE49-F238E27FC236}">
                <a16:creationId xmlns:a16="http://schemas.microsoft.com/office/drawing/2014/main" id="{7F85278E-8995-74E6-A526-58F5D80F62CF}"/>
              </a:ext>
            </a:extLst>
          </p:cNvPr>
          <p:cNvPicPr>
            <a:picLocks noChangeAspect="1"/>
          </p:cNvPicPr>
          <p:nvPr/>
        </p:nvPicPr>
        <p:blipFill rotWithShape="1">
          <a:blip r:embed="rId4"/>
          <a:srcRect r="25631"/>
          <a:stretch/>
        </p:blipFill>
        <p:spPr>
          <a:xfrm>
            <a:off x="4849302" y="2348880"/>
            <a:ext cx="4069928" cy="4117857"/>
          </a:xfrm>
          <a:prstGeom prst="rect">
            <a:avLst/>
          </a:prstGeom>
          <a:ln>
            <a:solidFill>
              <a:schemeClr val="accent1"/>
            </a:solidFill>
          </a:ln>
        </p:spPr>
      </p:pic>
      <p:sp>
        <p:nvSpPr>
          <p:cNvPr id="8" name="Pfeil: nach rechts 7">
            <a:extLst>
              <a:ext uri="{FF2B5EF4-FFF2-40B4-BE49-F238E27FC236}">
                <a16:creationId xmlns:a16="http://schemas.microsoft.com/office/drawing/2014/main" id="{54C09C50-66AF-C01E-7CC8-4DA08783428B}"/>
              </a:ext>
            </a:extLst>
          </p:cNvPr>
          <p:cNvSpPr/>
          <p:nvPr/>
        </p:nvSpPr>
        <p:spPr bwMode="auto">
          <a:xfrm>
            <a:off x="827584" y="5301208"/>
            <a:ext cx="604684" cy="489780"/>
          </a:xfrm>
          <a:prstGeom prst="rightArrow">
            <a:avLst/>
          </a:prstGeom>
          <a:solidFill>
            <a:schemeClr val="accent1"/>
          </a:solidFill>
          <a:ln w="19050" cap="flat" cmpd="sng" algn="ctr">
            <a:noFill/>
            <a:prstDash val="solid"/>
            <a:round/>
            <a:headEnd type="none" w="med" len="med"/>
            <a:tailEnd type="none" w="med" len="med"/>
          </a:ln>
          <a:effectLst/>
        </p:spPr>
        <p:txBody>
          <a:bodyPr lIns="0" tIns="0" rIns="0" bIns="0" rtlCol="0" anchor="ctr"/>
          <a:lstStyle/>
          <a:p>
            <a:pPr algn="ctr"/>
            <a:endParaRPr lang="en-US" sz="1400">
              <a:latin typeface="Arial" charset="0"/>
              <a:ea typeface="+mn-ea"/>
            </a:endParaRPr>
          </a:p>
        </p:txBody>
      </p:sp>
      <p:sp>
        <p:nvSpPr>
          <p:cNvPr id="14" name="Pfeil: Chevron 13">
            <a:extLst>
              <a:ext uri="{FF2B5EF4-FFF2-40B4-BE49-F238E27FC236}">
                <a16:creationId xmlns:a16="http://schemas.microsoft.com/office/drawing/2014/main" id="{B7F792EE-CB9A-0197-29C6-50D2ED786D75}"/>
              </a:ext>
            </a:extLst>
          </p:cNvPr>
          <p:cNvSpPr/>
          <p:nvPr/>
        </p:nvSpPr>
        <p:spPr bwMode="auto">
          <a:xfrm>
            <a:off x="4458623" y="3801787"/>
            <a:ext cx="504056" cy="648072"/>
          </a:xfrm>
          <a:prstGeom prst="chevron">
            <a:avLst/>
          </a:prstGeom>
          <a:solidFill>
            <a:schemeClr val="accent1"/>
          </a:solidFill>
          <a:ln w="19050" cap="flat" cmpd="sng" algn="ctr">
            <a:noFill/>
            <a:prstDash val="solid"/>
            <a:round/>
            <a:headEnd type="none" w="med" len="med"/>
            <a:tailEnd type="none" w="med" len="med"/>
          </a:ln>
          <a:effectLst/>
        </p:spPr>
        <p:txBody>
          <a:bodyPr lIns="0" tIns="0" rIns="0" bIns="0" rtlCol="0" anchor="ctr"/>
          <a:lstStyle/>
          <a:p>
            <a:pPr algn="ctr"/>
            <a:endParaRPr lang="en-US" sz="1400">
              <a:latin typeface="Arial" charset="0"/>
              <a:ea typeface="+mn-ea"/>
            </a:endParaRPr>
          </a:p>
        </p:txBody>
      </p:sp>
    </p:spTree>
    <p:extLst>
      <p:ext uri="{BB962C8B-B14F-4D97-AF65-F5344CB8AC3E}">
        <p14:creationId xmlns:p14="http://schemas.microsoft.com/office/powerpoint/2010/main" val="3426592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00113" y="1268413"/>
            <a:ext cx="7559675" cy="864443"/>
          </a:xfrm>
        </p:spPr>
        <p:txBody>
          <a:bodyPr/>
          <a:lstStyle/>
          <a:p>
            <a:r>
              <a:rPr lang="en-US" dirty="0"/>
              <a:t>Important journals in business administration and management are (among others):</a:t>
            </a:r>
          </a:p>
        </p:txBody>
      </p:sp>
      <p:sp>
        <p:nvSpPr>
          <p:cNvPr id="3" name="Rectangle 3"/>
          <p:cNvSpPr txBox="1">
            <a:spLocks noChangeArrowheads="1"/>
          </p:cNvSpPr>
          <p:nvPr/>
        </p:nvSpPr>
        <p:spPr bwMode="auto">
          <a:xfrm>
            <a:off x="723900" y="2492896"/>
            <a:ext cx="3632200" cy="3528342"/>
          </a:xfrm>
          <a:prstGeom prst="rect">
            <a:avLst/>
          </a:prstGeom>
          <a:noFill/>
          <a:ln w="9525">
            <a:noFill/>
            <a:miter lim="800000"/>
            <a:headEnd/>
            <a:tailEnd/>
          </a:ln>
        </p:spPr>
        <p:txBody>
          <a:bodyPr lIns="0" tIns="0" rIns="0" bIns="0"/>
          <a:lstStyle/>
          <a:p>
            <a:pPr>
              <a:spcBef>
                <a:spcPct val="20000"/>
              </a:spcBef>
              <a:defRPr/>
            </a:pPr>
            <a:r>
              <a:rPr lang="en-GB" sz="1400" kern="0" dirty="0">
                <a:latin typeface="+mn-lt"/>
              </a:rPr>
              <a:t>Academy of Management Annals (AMA)</a:t>
            </a:r>
          </a:p>
          <a:p>
            <a:pPr>
              <a:spcBef>
                <a:spcPct val="20000"/>
              </a:spcBef>
              <a:defRPr/>
            </a:pPr>
            <a:endParaRPr lang="en-GB" sz="1400" kern="0" dirty="0">
              <a:latin typeface="+mn-lt"/>
            </a:endParaRPr>
          </a:p>
          <a:p>
            <a:pPr>
              <a:spcBef>
                <a:spcPct val="20000"/>
              </a:spcBef>
              <a:defRPr/>
            </a:pPr>
            <a:r>
              <a:rPr lang="en-GB" sz="1400" kern="0" dirty="0">
                <a:latin typeface="+mn-lt"/>
              </a:rPr>
              <a:t>Academy of Management Journal (AMJ)</a:t>
            </a:r>
          </a:p>
          <a:p>
            <a:pPr>
              <a:spcBef>
                <a:spcPct val="20000"/>
              </a:spcBef>
              <a:defRPr/>
            </a:pPr>
            <a:endParaRPr lang="en-GB" sz="1400" kern="0" dirty="0">
              <a:latin typeface="+mn-lt"/>
            </a:endParaRPr>
          </a:p>
          <a:p>
            <a:pPr>
              <a:spcBef>
                <a:spcPct val="20000"/>
              </a:spcBef>
              <a:defRPr/>
            </a:pPr>
            <a:r>
              <a:rPr lang="en-GB" sz="1400" kern="0" dirty="0">
                <a:latin typeface="+mn-lt"/>
              </a:rPr>
              <a:t>Academy of Management Review (AMR)</a:t>
            </a:r>
          </a:p>
          <a:p>
            <a:pPr>
              <a:spcBef>
                <a:spcPct val="20000"/>
              </a:spcBef>
              <a:defRPr/>
            </a:pPr>
            <a:endParaRPr lang="en-GB" sz="1400" kern="0" dirty="0">
              <a:latin typeface="+mn-lt"/>
            </a:endParaRPr>
          </a:p>
          <a:p>
            <a:pPr>
              <a:spcBef>
                <a:spcPct val="20000"/>
              </a:spcBef>
              <a:defRPr/>
            </a:pPr>
            <a:r>
              <a:rPr lang="en-GB" sz="1400" kern="0" dirty="0">
                <a:latin typeface="+mn-lt"/>
              </a:rPr>
              <a:t>Administrative Science Quarterly (ASQ)</a:t>
            </a:r>
          </a:p>
          <a:p>
            <a:pPr>
              <a:spcBef>
                <a:spcPct val="20000"/>
              </a:spcBef>
              <a:defRPr/>
            </a:pPr>
            <a:endParaRPr lang="en-GB" sz="1400" kern="0" dirty="0">
              <a:latin typeface="+mn-lt"/>
            </a:endParaRPr>
          </a:p>
          <a:p>
            <a:pPr>
              <a:spcBef>
                <a:spcPct val="20000"/>
              </a:spcBef>
              <a:defRPr/>
            </a:pPr>
            <a:r>
              <a:rPr lang="en-GB" sz="1400" kern="0" dirty="0">
                <a:latin typeface="+mn-lt"/>
              </a:rPr>
              <a:t>Business Ethics Quarterly (BEQ)</a:t>
            </a:r>
          </a:p>
          <a:p>
            <a:pPr>
              <a:spcBef>
                <a:spcPct val="20000"/>
              </a:spcBef>
              <a:defRPr/>
            </a:pPr>
            <a:endParaRPr lang="en-GB" sz="1400" kern="0" dirty="0">
              <a:latin typeface="+mn-lt"/>
            </a:endParaRPr>
          </a:p>
          <a:p>
            <a:pPr>
              <a:spcBef>
                <a:spcPct val="20000"/>
              </a:spcBef>
              <a:defRPr/>
            </a:pPr>
            <a:r>
              <a:rPr lang="en-GB" sz="1400" kern="0" dirty="0">
                <a:latin typeface="+mn-lt"/>
              </a:rPr>
              <a:t>Human Relations</a:t>
            </a:r>
          </a:p>
          <a:p>
            <a:pPr>
              <a:spcBef>
                <a:spcPct val="20000"/>
              </a:spcBef>
              <a:defRPr/>
            </a:pPr>
            <a:endParaRPr lang="en-GB" sz="1400" kern="0" dirty="0">
              <a:latin typeface="+mn-lt"/>
            </a:endParaRPr>
          </a:p>
          <a:p>
            <a:pPr>
              <a:spcBef>
                <a:spcPct val="20000"/>
              </a:spcBef>
              <a:defRPr/>
            </a:pPr>
            <a:r>
              <a:rPr lang="en-GB" sz="1400" kern="0" dirty="0">
                <a:latin typeface="+mn-lt"/>
              </a:rPr>
              <a:t>Journal of Business Ethics (</a:t>
            </a:r>
            <a:r>
              <a:rPr lang="en-GB" sz="1400" kern="0" dirty="0" err="1">
                <a:latin typeface="+mn-lt"/>
              </a:rPr>
              <a:t>JoBE</a:t>
            </a:r>
            <a:r>
              <a:rPr lang="en-GB" sz="1400" kern="0" dirty="0">
                <a:latin typeface="+mn-lt"/>
              </a:rPr>
              <a:t>)</a:t>
            </a:r>
          </a:p>
        </p:txBody>
      </p:sp>
      <p:sp>
        <p:nvSpPr>
          <p:cNvPr id="4" name="Rectangle 3"/>
          <p:cNvSpPr txBox="1">
            <a:spLocks noChangeArrowheads="1"/>
          </p:cNvSpPr>
          <p:nvPr/>
        </p:nvSpPr>
        <p:spPr bwMode="auto">
          <a:xfrm>
            <a:off x="4643438" y="2492896"/>
            <a:ext cx="3816350" cy="3528342"/>
          </a:xfrm>
          <a:prstGeom prst="rect">
            <a:avLst/>
          </a:prstGeom>
          <a:noFill/>
          <a:ln w="9525">
            <a:noFill/>
            <a:miter lim="800000"/>
            <a:headEnd/>
            <a:tailEnd/>
          </a:ln>
        </p:spPr>
        <p:txBody>
          <a:bodyPr lIns="0" tIns="0" rIns="0" bIns="0"/>
          <a:lstStyle/>
          <a:p>
            <a:pPr>
              <a:spcBef>
                <a:spcPct val="20000"/>
              </a:spcBef>
              <a:defRPr/>
            </a:pPr>
            <a:r>
              <a:rPr lang="en-GB" sz="1400" kern="0" dirty="0">
                <a:latin typeface="+mn-lt"/>
              </a:rPr>
              <a:t>Journal of Management Inquiry</a:t>
            </a:r>
          </a:p>
          <a:p>
            <a:pPr>
              <a:spcBef>
                <a:spcPct val="20000"/>
              </a:spcBef>
              <a:defRPr/>
            </a:pPr>
            <a:endParaRPr lang="en-GB" sz="1400" kern="0" dirty="0">
              <a:latin typeface="+mn-lt"/>
            </a:endParaRPr>
          </a:p>
          <a:p>
            <a:pPr marL="342900" indent="-342900">
              <a:spcBef>
                <a:spcPct val="20000"/>
              </a:spcBef>
              <a:defRPr/>
            </a:pPr>
            <a:r>
              <a:rPr lang="en-GB" sz="1400" kern="0" dirty="0">
                <a:latin typeface="+mn-lt"/>
              </a:rPr>
              <a:t>Journal of Management Studies (JMS)</a:t>
            </a:r>
          </a:p>
          <a:p>
            <a:pPr marL="342900" indent="-342900">
              <a:spcBef>
                <a:spcPct val="20000"/>
              </a:spcBef>
              <a:defRPr/>
            </a:pPr>
            <a:endParaRPr lang="en-GB" sz="1400" kern="0" dirty="0">
              <a:latin typeface="+mn-lt"/>
            </a:endParaRPr>
          </a:p>
          <a:p>
            <a:pPr marL="342900" indent="-342900">
              <a:spcBef>
                <a:spcPct val="20000"/>
              </a:spcBef>
              <a:defRPr/>
            </a:pPr>
            <a:r>
              <a:rPr lang="en-GB" sz="1400" kern="0" dirty="0">
                <a:latin typeface="+mn-lt"/>
              </a:rPr>
              <a:t>Management Communication Quarterly (MCQ)</a:t>
            </a:r>
          </a:p>
          <a:p>
            <a:pPr marL="342900" indent="-342900">
              <a:spcBef>
                <a:spcPct val="20000"/>
              </a:spcBef>
              <a:defRPr/>
            </a:pPr>
            <a:endParaRPr lang="en-GB" sz="1400" kern="0" dirty="0">
              <a:latin typeface="+mn-lt"/>
            </a:endParaRPr>
          </a:p>
          <a:p>
            <a:pPr marL="342900" indent="-342900">
              <a:spcBef>
                <a:spcPct val="20000"/>
              </a:spcBef>
              <a:defRPr/>
            </a:pPr>
            <a:r>
              <a:rPr lang="en-GB" sz="1400" kern="0" dirty="0">
                <a:latin typeface="+mn-lt"/>
              </a:rPr>
              <a:t>Organization</a:t>
            </a:r>
          </a:p>
          <a:p>
            <a:pPr marL="342900" indent="-342900">
              <a:spcBef>
                <a:spcPct val="20000"/>
              </a:spcBef>
              <a:defRPr/>
            </a:pPr>
            <a:endParaRPr lang="en-GB" sz="1400" kern="0" dirty="0">
              <a:latin typeface="+mn-lt"/>
            </a:endParaRPr>
          </a:p>
          <a:p>
            <a:pPr marL="342900" indent="-342900">
              <a:spcBef>
                <a:spcPct val="20000"/>
              </a:spcBef>
              <a:defRPr/>
            </a:pPr>
            <a:r>
              <a:rPr lang="en-GB" sz="1400" kern="0" dirty="0">
                <a:latin typeface="+mn-lt"/>
              </a:rPr>
              <a:t>Organization Science</a:t>
            </a:r>
          </a:p>
          <a:p>
            <a:pPr marL="342900" indent="-342900">
              <a:spcBef>
                <a:spcPct val="20000"/>
              </a:spcBef>
              <a:defRPr/>
            </a:pPr>
            <a:endParaRPr lang="en-GB" sz="1400" kern="0" dirty="0">
              <a:latin typeface="+mn-lt"/>
            </a:endParaRPr>
          </a:p>
          <a:p>
            <a:pPr marL="342900" indent="-342900">
              <a:spcBef>
                <a:spcPct val="20000"/>
              </a:spcBef>
              <a:defRPr/>
            </a:pPr>
            <a:r>
              <a:rPr lang="en-GB" sz="1400" kern="0" dirty="0">
                <a:latin typeface="+mn-lt"/>
              </a:rPr>
              <a:t>Organization Studies</a:t>
            </a:r>
          </a:p>
          <a:p>
            <a:pPr marL="342900" indent="-342900">
              <a:spcBef>
                <a:spcPct val="20000"/>
              </a:spcBef>
              <a:defRPr/>
            </a:pPr>
            <a:endParaRPr lang="en-GB" sz="1400" kern="0" dirty="0">
              <a:latin typeface="+mn-lt"/>
            </a:endParaRPr>
          </a:p>
          <a:p>
            <a:pPr marL="342900" indent="-342900">
              <a:spcBef>
                <a:spcPct val="20000"/>
              </a:spcBef>
              <a:defRPr/>
            </a:pPr>
            <a:r>
              <a:rPr lang="en-GB" sz="1400" kern="0" dirty="0">
                <a:latin typeface="+mn-lt"/>
              </a:rPr>
              <a:t>Strategic Organization</a:t>
            </a:r>
          </a:p>
          <a:p>
            <a:pPr marL="342900" indent="-342900">
              <a:spcBef>
                <a:spcPct val="20000"/>
              </a:spcBef>
              <a:defRPr/>
            </a:pPr>
            <a:endParaRPr lang="en-GB" sz="1400" kern="0" dirty="0">
              <a:latin typeface="+mn-lt"/>
            </a:endParaRPr>
          </a:p>
          <a:p>
            <a:pPr marL="342900" indent="-342900">
              <a:spcBef>
                <a:spcPct val="20000"/>
              </a:spcBef>
              <a:defRPr/>
            </a:pPr>
            <a:endParaRPr lang="en-GB" sz="1400" kern="0" dirty="0">
              <a:latin typeface="+mn-lt"/>
            </a:endParaRPr>
          </a:p>
        </p:txBody>
      </p:sp>
      <p:sp>
        <p:nvSpPr>
          <p:cNvPr id="36869" name="Textfeld 4"/>
          <p:cNvSpPr txBox="1">
            <a:spLocks noChangeArrowheads="1"/>
          </p:cNvSpPr>
          <p:nvPr/>
        </p:nvSpPr>
        <p:spPr bwMode="auto">
          <a:xfrm>
            <a:off x="2312988" y="192088"/>
            <a:ext cx="1811337" cy="261937"/>
          </a:xfrm>
          <a:prstGeom prst="rect">
            <a:avLst/>
          </a:prstGeom>
          <a:noFill/>
          <a:ln w="9525">
            <a:noFill/>
            <a:miter lim="800000"/>
            <a:headEnd/>
            <a:tailEnd/>
          </a:ln>
        </p:spPr>
        <p:txBody>
          <a:bodyPr>
            <a:spAutoFit/>
          </a:bodyPr>
          <a:lstStyle/>
          <a:p>
            <a:pPr algn="ctr"/>
            <a:r>
              <a:rPr lang="de-DE" sz="1100" b="1">
                <a:solidFill>
                  <a:schemeClr val="bg1"/>
                </a:solidFill>
              </a:rPr>
              <a:t>Backup</a:t>
            </a:r>
            <a:endParaRPr lang="de-CH" sz="1100" b="1">
              <a:solidFill>
                <a:schemeClr val="bg1"/>
              </a:solidFill>
            </a:endParaRPr>
          </a:p>
        </p:txBody>
      </p:sp>
      <p:pic>
        <p:nvPicPr>
          <p:cNvPr id="9" name="Bild 8"/>
          <p:cNvPicPr>
            <a:picLocks noChangeAspect="1"/>
          </p:cNvPicPr>
          <p:nvPr/>
        </p:nvPicPr>
        <p:blipFill>
          <a:blip r:embed="rId3"/>
          <a:stretch>
            <a:fillRect/>
          </a:stretch>
        </p:blipFill>
        <p:spPr>
          <a:xfrm>
            <a:off x="7802166" y="42335"/>
            <a:ext cx="1324900" cy="1059920"/>
          </a:xfrm>
          <a:prstGeom prst="rect">
            <a:avLst/>
          </a:prstGeom>
        </p:spPr>
      </p:pic>
      <p:sp>
        <p:nvSpPr>
          <p:cNvPr id="16"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11</a:t>
            </a:fld>
            <a:endParaRPr lang="en-US" sz="1000" dirty="0">
              <a:latin typeface="Arial" pitchFamily="34" charset="0"/>
              <a:cs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a:t>Citation</a:t>
            </a:r>
            <a:r>
              <a:rPr lang="de-CH" dirty="0"/>
              <a:t> </a:t>
            </a:r>
            <a:r>
              <a:rPr lang="de-CH" dirty="0" err="1"/>
              <a:t>tools</a:t>
            </a:r>
            <a:endParaRPr lang="de-CH" dirty="0"/>
          </a:p>
        </p:txBody>
      </p:sp>
      <p:sp>
        <p:nvSpPr>
          <p:cNvPr id="3" name="Inhaltsplatzhalter 2"/>
          <p:cNvSpPr>
            <a:spLocks noGrp="1"/>
          </p:cNvSpPr>
          <p:nvPr>
            <p:ph idx="1"/>
          </p:nvPr>
        </p:nvSpPr>
        <p:spPr>
          <a:xfrm>
            <a:off x="900113" y="2205038"/>
            <a:ext cx="7488311" cy="3887787"/>
          </a:xfrm>
        </p:spPr>
        <p:txBody>
          <a:bodyPr/>
          <a:lstStyle/>
          <a:p>
            <a:r>
              <a:rPr lang="de-CH" dirty="0" err="1"/>
              <a:t>Zotero</a:t>
            </a:r>
            <a:r>
              <a:rPr lang="de-CH" dirty="0"/>
              <a:t> (</a:t>
            </a:r>
            <a:r>
              <a:rPr lang="de-CH" dirty="0" err="1"/>
              <a:t>free</a:t>
            </a:r>
            <a:r>
              <a:rPr lang="de-CH" dirty="0"/>
              <a:t>, </a:t>
            </a:r>
            <a:r>
              <a:rPr lang="de-CH" dirty="0">
                <a:hlinkClick r:id="rId3"/>
              </a:rPr>
              <a:t>https://www.zotero.org/</a:t>
            </a:r>
            <a:r>
              <a:rPr lang="de-CH" dirty="0"/>
              <a:t>)</a:t>
            </a:r>
          </a:p>
          <a:p>
            <a:r>
              <a:rPr lang="de-CH" dirty="0" err="1"/>
              <a:t>Mendeley</a:t>
            </a:r>
            <a:r>
              <a:rPr lang="de-CH" dirty="0"/>
              <a:t> (</a:t>
            </a:r>
            <a:r>
              <a:rPr lang="de-CH" dirty="0" err="1"/>
              <a:t>free</a:t>
            </a:r>
            <a:r>
              <a:rPr lang="de-CH" dirty="0"/>
              <a:t>, </a:t>
            </a:r>
            <a:r>
              <a:rPr lang="de-CH" dirty="0">
                <a:hlinkClick r:id="rId4"/>
              </a:rPr>
              <a:t>https://www.mendeley.com/</a:t>
            </a:r>
            <a:r>
              <a:rPr lang="de-CH" dirty="0"/>
              <a:t>)</a:t>
            </a:r>
          </a:p>
          <a:p>
            <a:pPr marL="0" indent="0"/>
            <a:r>
              <a:rPr lang="de-CH" dirty="0"/>
              <a:t>Citavi (</a:t>
            </a:r>
            <a:r>
              <a:rPr lang="de-CH" dirty="0" err="1"/>
              <a:t>free</a:t>
            </a:r>
            <a:r>
              <a:rPr lang="de-CH" dirty="0"/>
              <a:t>, </a:t>
            </a:r>
            <a:r>
              <a:rPr lang="de-CH" dirty="0">
                <a:hlinkClick r:id="rId5"/>
              </a:rPr>
              <a:t>https://www.zi.uzh.ch/de/students/software-elearning/</a:t>
            </a:r>
            <a:br>
              <a:rPr lang="de-CH" dirty="0">
                <a:hlinkClick r:id="rId5"/>
              </a:rPr>
            </a:br>
            <a:r>
              <a:rPr lang="de-CH" dirty="0">
                <a:hlinkClick r:id="rId5"/>
              </a:rPr>
              <a:t>campussoft/Licensing-Citavi.html</a:t>
            </a:r>
            <a:r>
              <a:rPr lang="de-CH" dirty="0"/>
              <a:t>)	</a:t>
            </a:r>
          </a:p>
          <a:p>
            <a:r>
              <a:rPr lang="de-CH" dirty="0"/>
              <a:t>Endnote (</a:t>
            </a:r>
            <a:r>
              <a:rPr lang="de-CH" dirty="0" err="1"/>
              <a:t>costly</a:t>
            </a:r>
            <a:r>
              <a:rPr lang="de-CH" dirty="0"/>
              <a:t>)</a:t>
            </a:r>
          </a:p>
          <a:p>
            <a:endParaRPr lang="de-CH" dirty="0"/>
          </a:p>
          <a:p>
            <a:r>
              <a:rPr lang="en-US" dirty="0"/>
              <a:t>Recommended citation style: </a:t>
            </a:r>
            <a:r>
              <a:rPr lang="en-US" b="1" i="1" dirty="0">
                <a:highlight>
                  <a:srgbClr val="FFFF00"/>
                </a:highlight>
              </a:rPr>
              <a:t>American Psychological Association </a:t>
            </a:r>
            <a:r>
              <a:rPr lang="en-US" b="1" dirty="0">
                <a:highlight>
                  <a:srgbClr val="FFFF00"/>
                </a:highlight>
              </a:rPr>
              <a:t>(APA)</a:t>
            </a:r>
          </a:p>
          <a:p>
            <a:endParaRPr lang="en-US" dirty="0"/>
          </a:p>
        </p:txBody>
      </p:sp>
      <p:sp>
        <p:nvSpPr>
          <p:cNvPr id="10"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12</a:t>
            </a:fld>
            <a:endParaRPr lang="en-US" sz="1000" dirty="0">
              <a:latin typeface="Arial" pitchFamily="34" charset="0"/>
              <a:cs typeface="Arial" charset="0"/>
            </a:endParaRPr>
          </a:p>
        </p:txBody>
      </p:sp>
    </p:spTree>
    <p:extLst>
      <p:ext uri="{BB962C8B-B14F-4D97-AF65-F5344CB8AC3E}">
        <p14:creationId xmlns:p14="http://schemas.microsoft.com/office/powerpoint/2010/main" val="951763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4D8BB-3621-4EDD-AA95-2C3C3C53C6EB}"/>
              </a:ext>
            </a:extLst>
          </p:cNvPr>
          <p:cNvSpPr>
            <a:spLocks noGrp="1"/>
          </p:cNvSpPr>
          <p:nvPr>
            <p:ph type="title"/>
          </p:nvPr>
        </p:nvSpPr>
        <p:spPr/>
        <p:txBody>
          <a:bodyPr/>
          <a:lstStyle/>
          <a:p>
            <a:r>
              <a:rPr lang="en-US" dirty="0"/>
              <a:t>Plagiarism check with “Turnitin Similarity”</a:t>
            </a:r>
          </a:p>
        </p:txBody>
      </p:sp>
      <p:sp>
        <p:nvSpPr>
          <p:cNvPr id="3" name="Inhaltsplatzhalter 2">
            <a:extLst>
              <a:ext uri="{FF2B5EF4-FFF2-40B4-BE49-F238E27FC236}">
                <a16:creationId xmlns:a16="http://schemas.microsoft.com/office/drawing/2014/main" id="{83D4E00B-BBFF-4227-9282-D4D34C172531}"/>
              </a:ext>
            </a:extLst>
          </p:cNvPr>
          <p:cNvSpPr>
            <a:spLocks noGrp="1"/>
          </p:cNvSpPr>
          <p:nvPr>
            <p:ph idx="1"/>
          </p:nvPr>
        </p:nvSpPr>
        <p:spPr/>
        <p:txBody>
          <a:bodyPr/>
          <a:lstStyle/>
          <a:p>
            <a:pPr>
              <a:buFont typeface="+mj-lt"/>
              <a:buAutoNum type="arabicPeriod"/>
            </a:pPr>
            <a:r>
              <a:rPr lang="en-US" dirty="0"/>
              <a:t>Use this link: </a:t>
            </a:r>
            <a:r>
              <a:rPr lang="en-US" dirty="0">
                <a:hlinkClick r:id="rId3"/>
              </a:rPr>
              <a:t>https://turnitin.uzh.ch</a:t>
            </a:r>
            <a:endParaRPr lang="en-US" dirty="0"/>
          </a:p>
          <a:p>
            <a:pPr>
              <a:buFont typeface="+mj-lt"/>
              <a:buAutoNum type="arabicPeriod"/>
            </a:pPr>
            <a:r>
              <a:rPr lang="en-US" dirty="0"/>
              <a:t>Login via AAI.</a:t>
            </a:r>
          </a:p>
          <a:p>
            <a:pPr>
              <a:buFont typeface="+mj-lt"/>
              <a:buAutoNum type="arabicPeriod"/>
            </a:pPr>
            <a:r>
              <a:rPr lang="en-US" dirty="0"/>
              <a:t>Upload your document.</a:t>
            </a:r>
          </a:p>
          <a:p>
            <a:pPr>
              <a:buFont typeface="+mj-lt"/>
              <a:buAutoNum type="arabicPeriod"/>
            </a:pPr>
            <a:r>
              <a:rPr lang="en-US" dirty="0"/>
              <a:t>Check your document and discuss the results with your supervisor.</a:t>
            </a:r>
          </a:p>
        </p:txBody>
      </p:sp>
      <p:sp>
        <p:nvSpPr>
          <p:cNvPr id="6" name="Foliennummernplatzhalter 5">
            <a:extLst>
              <a:ext uri="{FF2B5EF4-FFF2-40B4-BE49-F238E27FC236}">
                <a16:creationId xmlns:a16="http://schemas.microsoft.com/office/drawing/2014/main" id="{8CC4BBCE-ECC2-4358-BCE7-8FDFD17EB3BE}"/>
              </a:ext>
            </a:extLst>
          </p:cNvPr>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13</a:t>
            </a:fld>
            <a:endParaRPr lang="en-US" sz="1000" dirty="0">
              <a:latin typeface="Arial" pitchFamily="34" charset="0"/>
              <a:cs typeface="Arial" charset="0"/>
            </a:endParaRPr>
          </a:p>
        </p:txBody>
      </p:sp>
    </p:spTree>
    <p:extLst>
      <p:ext uri="{BB962C8B-B14F-4D97-AF65-F5344CB8AC3E}">
        <p14:creationId xmlns:p14="http://schemas.microsoft.com/office/powerpoint/2010/main" val="2486042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C90F2FDD-75D7-ADE1-F3F9-6AF3024C47E0}"/>
              </a:ext>
            </a:extLst>
          </p:cNvPr>
          <p:cNvSpPr>
            <a:spLocks noGrp="1"/>
          </p:cNvSpPr>
          <p:nvPr>
            <p:ph type="dt" sz="half" idx="10"/>
          </p:nvPr>
        </p:nvSpPr>
        <p:spPr/>
        <p:txBody>
          <a:bodyPr/>
          <a:lstStyle/>
          <a:p>
            <a:pPr>
              <a:defRPr/>
            </a:pPr>
            <a:r>
              <a:rPr lang="en-US"/>
              <a:t>22/02/2022</a:t>
            </a:r>
            <a:endParaRPr lang="de-CH" dirty="0"/>
          </a:p>
        </p:txBody>
      </p:sp>
      <p:sp>
        <p:nvSpPr>
          <p:cNvPr id="5" name="Foliennummernplatzhalter 4">
            <a:extLst>
              <a:ext uri="{FF2B5EF4-FFF2-40B4-BE49-F238E27FC236}">
                <a16:creationId xmlns:a16="http://schemas.microsoft.com/office/drawing/2014/main" id="{A2AE56E9-3B16-FA9A-CFB9-7E84F43313FF}"/>
              </a:ext>
            </a:extLst>
          </p:cNvPr>
          <p:cNvSpPr>
            <a:spLocks noGrp="1"/>
          </p:cNvSpPr>
          <p:nvPr>
            <p:ph type="sldNum" sz="quarter" idx="12"/>
          </p:nvPr>
        </p:nvSpPr>
        <p:spPr/>
        <p:txBody>
          <a:bodyPr/>
          <a:lstStyle/>
          <a:p>
            <a:endParaRPr lang="en-US" dirty="0"/>
          </a:p>
        </p:txBody>
      </p:sp>
      <p:sp>
        <p:nvSpPr>
          <p:cNvPr id="6" name="Titel 1">
            <a:extLst>
              <a:ext uri="{FF2B5EF4-FFF2-40B4-BE49-F238E27FC236}">
                <a16:creationId xmlns:a16="http://schemas.microsoft.com/office/drawing/2014/main" id="{27B89E83-478A-B8F0-2CE4-C77C4BC31258}"/>
              </a:ext>
            </a:extLst>
          </p:cNvPr>
          <p:cNvSpPr txBox="1">
            <a:spLocks/>
          </p:cNvSpPr>
          <p:nvPr/>
        </p:nvSpPr>
        <p:spPr bwMode="auto">
          <a:xfrm>
            <a:off x="1052513" y="1420813"/>
            <a:ext cx="7343775" cy="503237"/>
          </a:xfrm>
          <a:prstGeom prst="rect">
            <a:avLst/>
          </a:prstGeom>
          <a:noFill/>
          <a:ln w="9525">
            <a:noFill/>
            <a:miter lim="800000"/>
            <a:headEnd/>
            <a:tailEnd/>
          </a:ln>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ＭＳ Ｐゴシック" pitchFamily="34" charset="-128"/>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a:lstStyle>
          <a:p>
            <a:r>
              <a:rPr lang="en-US" kern="0" dirty="0"/>
              <a:t>AI and ChatGPT</a:t>
            </a:r>
          </a:p>
        </p:txBody>
      </p:sp>
      <p:sp>
        <p:nvSpPr>
          <p:cNvPr id="10" name="Textfeld 9">
            <a:extLst>
              <a:ext uri="{FF2B5EF4-FFF2-40B4-BE49-F238E27FC236}">
                <a16:creationId xmlns:a16="http://schemas.microsoft.com/office/drawing/2014/main" id="{49D573CA-A21D-2D13-FFA1-C91A497A7C09}"/>
              </a:ext>
            </a:extLst>
          </p:cNvPr>
          <p:cNvSpPr txBox="1"/>
          <p:nvPr/>
        </p:nvSpPr>
        <p:spPr>
          <a:xfrm>
            <a:off x="889523" y="2132856"/>
            <a:ext cx="7343775" cy="2529988"/>
          </a:xfrm>
          <a:prstGeom prst="rect">
            <a:avLst/>
          </a:prstGeom>
          <a:noFill/>
        </p:spPr>
        <p:txBody>
          <a:bodyPr wrap="square">
            <a:spAutoFit/>
          </a:bodyPr>
          <a:lstStyle/>
          <a:p>
            <a:pPr marL="0" marR="0" lvl="0" indent="0" algn="just" defTabSz="914400" rtl="0" eaLnBrk="1" fontAlgn="base" latinLnBrk="0" hangingPunct="1">
              <a:lnSpc>
                <a:spcPct val="150000"/>
              </a:lnSpc>
              <a:spcBef>
                <a:spcPct val="0"/>
              </a:spcBef>
              <a:spcAft>
                <a:spcPts val="600"/>
              </a:spcAft>
              <a:buClrTx/>
              <a:buSzTx/>
              <a:buFontTx/>
              <a:buNone/>
              <a:tabLst/>
              <a:defRPr/>
            </a:pPr>
            <a:r>
              <a:rPr kumimoji="0" lang="en-US" sz="1400" b="1" i="1"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Formal announcement:</a:t>
            </a:r>
            <a:r>
              <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a:rPr>
              <a:t> </a:t>
            </a:r>
            <a:endParaRPr kumimoji="0" lang="de-CH" sz="16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endParaRPr>
          </a:p>
          <a:p>
            <a:pPr marL="0" marR="0" lvl="0" indent="0" algn="just" defTabSz="914400" rtl="0" eaLnBrk="1" fontAlgn="base" latinLnBrk="0" hangingPunct="1">
              <a:lnSpc>
                <a:spcPct val="150000"/>
              </a:lnSpc>
              <a:spcBef>
                <a:spcPct val="0"/>
              </a:spcBef>
              <a:spcAft>
                <a:spcPts val="6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 The use of artificial intelligence-based software (e.g. ChatGPT, Bart, etc.) </a:t>
            </a:r>
            <a:r>
              <a:rPr kumimoji="0" lang="en-US" sz="14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PMingLiU" panose="02020500000000000000" pitchFamily="18" charset="-120"/>
                <a:cs typeface="Arial"/>
              </a:rPr>
              <a:t>is allowed, as long as you declare it as such in the paper</a:t>
            </a: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 Keep in mind that you take </a:t>
            </a:r>
            <a:r>
              <a:rPr kumimoji="0" lang="en-US" sz="14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PMingLiU" panose="02020500000000000000" pitchFamily="18" charset="-120"/>
                <a:cs typeface="Arial"/>
              </a:rPr>
              <a:t>full responsibility </a:t>
            </a: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for the </a:t>
            </a:r>
            <a:r>
              <a:rPr kumimoji="0" lang="en-US" sz="1400" b="0" i="0" u="none" strike="noStrike" kern="1200" cap="none" spc="0" normalizeH="0" baseline="0" noProof="0" dirty="0" err="1">
                <a:ln>
                  <a:noFill/>
                </a:ln>
                <a:solidFill>
                  <a:srgbClr val="000000"/>
                </a:solidFill>
                <a:effectLst/>
                <a:uLnTx/>
                <a:uFillTx/>
                <a:latin typeface="Arial" panose="020B0604020202020204" pitchFamily="34" charset="0"/>
                <a:ea typeface="PMingLiU" panose="02020500000000000000" pitchFamily="18" charset="-120"/>
                <a:cs typeface="Arial"/>
              </a:rPr>
              <a:t>scientificity</a:t>
            </a: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 of the submitted work itself, even if AI tools were used and declared. Explicitly excluded, i.e., </a:t>
            </a:r>
            <a:r>
              <a:rPr kumimoji="0" lang="en-US" sz="14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PMingLiU" panose="02020500000000000000" pitchFamily="18" charset="-120"/>
                <a:cs typeface="Arial"/>
              </a:rPr>
              <a:t>not allowed, is the use of software based on artificial intelligence to create text</a:t>
            </a: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 (e.g. literature summaries). Please </a:t>
            </a:r>
            <a:r>
              <a:rPr kumimoji="0" lang="en-US" sz="14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PMingLiU" panose="02020500000000000000" pitchFamily="18" charset="-120"/>
                <a:cs typeface="Arial"/>
              </a:rPr>
              <a:t>save the artificial intelligence chat history</a:t>
            </a: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rPr>
              <a:t>. This must be shown upon request. This procedure is valid until further notice”</a:t>
            </a:r>
            <a:endParaRPr kumimoji="0" lang="de-CH" sz="1600" b="0" i="0" u="none" strike="noStrike" kern="1200" cap="none" spc="0" normalizeH="0" baseline="0" noProof="0" dirty="0">
              <a:ln>
                <a:noFill/>
              </a:ln>
              <a:solidFill>
                <a:srgbClr val="000000"/>
              </a:solidFill>
              <a:effectLst/>
              <a:uLnTx/>
              <a:uFillTx/>
              <a:latin typeface="Arial" panose="020B0604020202020204" pitchFamily="34" charset="0"/>
              <a:ea typeface="PMingLiU" panose="02020500000000000000" pitchFamily="18" charset="-120"/>
              <a:cs typeface="Arial"/>
            </a:endParaRPr>
          </a:p>
        </p:txBody>
      </p:sp>
    </p:spTree>
    <p:extLst>
      <p:ext uri="{BB962C8B-B14F-4D97-AF65-F5344CB8AC3E}">
        <p14:creationId xmlns:p14="http://schemas.microsoft.com/office/powerpoint/2010/main" val="4127267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15</a:t>
            </a:fld>
            <a:endParaRPr lang="en-US" sz="1000" dirty="0">
              <a:latin typeface="Arial" pitchFamily="34" charset="0"/>
              <a:cs typeface="Arial" charset="0"/>
            </a:endParaRPr>
          </a:p>
        </p:txBody>
      </p:sp>
      <p:sp>
        <p:nvSpPr>
          <p:cNvPr id="7170" name="Rectangle 2"/>
          <p:cNvSpPr>
            <a:spLocks noGrp="1" noChangeArrowheads="1"/>
          </p:cNvSpPr>
          <p:nvPr>
            <p:ph type="title"/>
          </p:nvPr>
        </p:nvSpPr>
        <p:spPr>
          <a:xfrm>
            <a:off x="900113" y="1268413"/>
            <a:ext cx="7343775" cy="815602"/>
          </a:xfrm>
        </p:spPr>
        <p:txBody>
          <a:bodyPr/>
          <a:lstStyle/>
          <a:p>
            <a:r>
              <a:rPr lang="en-US"/>
              <a:t>What makes a good presentation in this seminar?</a:t>
            </a:r>
            <a:endParaRPr lang="en-US" dirty="0"/>
          </a:p>
        </p:txBody>
      </p:sp>
      <p:sp>
        <p:nvSpPr>
          <p:cNvPr id="7171" name="Rectangle 3"/>
          <p:cNvSpPr>
            <a:spLocks noGrp="1" noChangeArrowheads="1"/>
          </p:cNvSpPr>
          <p:nvPr>
            <p:ph type="body" idx="1"/>
          </p:nvPr>
        </p:nvSpPr>
        <p:spPr>
          <a:xfrm>
            <a:off x="720725" y="2660376"/>
            <a:ext cx="3571875" cy="3864249"/>
          </a:xfrm>
        </p:spPr>
        <p:txBody>
          <a:bodyPr/>
          <a:lstStyle/>
          <a:p>
            <a:pPr marL="174625" indent="-174625">
              <a:buFont typeface="Arial"/>
              <a:buChar char="•"/>
            </a:pPr>
            <a:r>
              <a:rPr lang="en-US" dirty="0"/>
              <a:t>How far along is your thesis?</a:t>
            </a:r>
          </a:p>
          <a:p>
            <a:pPr marL="174625" indent="-174625">
              <a:buFont typeface="Arial"/>
              <a:buChar char="•"/>
            </a:pPr>
            <a:r>
              <a:rPr lang="en-US" dirty="0"/>
              <a:t>What is the problem? What is the research question? Which goal does your thesis have?</a:t>
            </a:r>
          </a:p>
          <a:p>
            <a:pPr marL="174625" indent="-174625">
              <a:buFont typeface="Arial"/>
              <a:buChar char="•"/>
            </a:pPr>
            <a:r>
              <a:rPr lang="en-US" dirty="0"/>
              <a:t>Which literature are you addressing?</a:t>
            </a:r>
          </a:p>
          <a:p>
            <a:pPr marL="174625" indent="-174625">
              <a:buFont typeface="Arial"/>
              <a:buChar char="•"/>
            </a:pPr>
            <a:r>
              <a:rPr lang="en-US" dirty="0"/>
              <a:t>What methodology are you using?</a:t>
            </a:r>
          </a:p>
          <a:p>
            <a:pPr marL="174625" indent="-174625">
              <a:buFont typeface="Arial"/>
              <a:buChar char="•"/>
            </a:pPr>
            <a:r>
              <a:rPr lang="en-US" dirty="0"/>
              <a:t>Do you have first (preliminary) results?</a:t>
            </a:r>
          </a:p>
          <a:p>
            <a:pPr marL="174625" indent="-174625">
              <a:buFont typeface="Arial"/>
              <a:buChar char="•"/>
            </a:pPr>
            <a:r>
              <a:rPr lang="en-US" dirty="0"/>
              <a:t>How do you contribute to the existing literature?</a:t>
            </a:r>
          </a:p>
          <a:p>
            <a:pPr marL="174625" indent="-174625">
              <a:buFont typeface="Arial"/>
              <a:buChar char="•"/>
            </a:pPr>
            <a:r>
              <a:rPr lang="en-US" dirty="0"/>
              <a:t>What are the open questions?</a:t>
            </a:r>
          </a:p>
        </p:txBody>
      </p:sp>
      <p:sp>
        <p:nvSpPr>
          <p:cNvPr id="7" name="Rectangle 6"/>
          <p:cNvSpPr>
            <a:spLocks noChangeArrowheads="1"/>
          </p:cNvSpPr>
          <p:nvPr/>
        </p:nvSpPr>
        <p:spPr bwMode="gray">
          <a:xfrm>
            <a:off x="4611688" y="2084015"/>
            <a:ext cx="3571875" cy="430212"/>
          </a:xfrm>
          <a:prstGeom prst="rect">
            <a:avLst/>
          </a:prstGeom>
          <a:solidFill>
            <a:schemeClr val="bg1"/>
          </a:solidFill>
          <a:ln w="9525">
            <a:noFill/>
            <a:miter lim="800000"/>
            <a:headEnd type="none" w="lg" len="lg"/>
            <a:tailEnd type="none" w="lg" len="lg"/>
          </a:ln>
          <a:effectLst>
            <a:outerShdw dist="25400" dir="5400000" algn="ctr" rotWithShape="0">
              <a:srgbClr val="003399">
                <a:alpha val="50000"/>
              </a:srgbClr>
            </a:outerShdw>
          </a:effectLst>
        </p:spPr>
        <p:txBody>
          <a:bodyPr tIns="91440" bIns="91440" anchor="b">
            <a:spAutoFit/>
          </a:bodyPr>
          <a:lstStyle/>
          <a:p>
            <a:pPr algn="ctr">
              <a:defRPr/>
            </a:pPr>
            <a:r>
              <a:rPr lang="en-US" sz="1600">
                <a:ea typeface="+mn-ea"/>
              </a:rPr>
              <a:t>Structure</a:t>
            </a:r>
            <a:endParaRPr lang="en-US" sz="1600" dirty="0">
              <a:ea typeface="+mn-ea"/>
            </a:endParaRPr>
          </a:p>
        </p:txBody>
      </p:sp>
      <p:sp>
        <p:nvSpPr>
          <p:cNvPr id="8" name="Rectangle 6"/>
          <p:cNvSpPr>
            <a:spLocks noChangeArrowheads="1"/>
          </p:cNvSpPr>
          <p:nvPr/>
        </p:nvSpPr>
        <p:spPr bwMode="gray">
          <a:xfrm>
            <a:off x="720725" y="2084015"/>
            <a:ext cx="3571875" cy="430212"/>
          </a:xfrm>
          <a:prstGeom prst="rect">
            <a:avLst/>
          </a:prstGeom>
          <a:solidFill>
            <a:schemeClr val="bg1"/>
          </a:solidFill>
          <a:ln w="9525">
            <a:noFill/>
            <a:miter lim="800000"/>
            <a:headEnd type="none" w="lg" len="lg"/>
            <a:tailEnd type="none" w="lg" len="lg"/>
          </a:ln>
          <a:effectLst>
            <a:outerShdw dist="25400" dir="5400000" algn="ctr" rotWithShape="0">
              <a:srgbClr val="003399">
                <a:alpha val="50000"/>
              </a:srgbClr>
            </a:outerShdw>
          </a:effectLst>
        </p:spPr>
        <p:txBody>
          <a:bodyPr lIns="0" tIns="91440" rIns="0" bIns="91440" anchor="b">
            <a:spAutoFit/>
          </a:bodyPr>
          <a:lstStyle/>
          <a:p>
            <a:pPr algn="ctr">
              <a:defRPr/>
            </a:pPr>
            <a:r>
              <a:rPr lang="en-US" sz="1600">
                <a:ea typeface="+mn-ea"/>
              </a:rPr>
              <a:t>Content</a:t>
            </a:r>
            <a:endParaRPr lang="en-US" sz="1600" dirty="0">
              <a:ea typeface="+mn-ea"/>
            </a:endParaRPr>
          </a:p>
        </p:txBody>
      </p:sp>
      <p:sp>
        <p:nvSpPr>
          <p:cNvPr id="9" name="Rectangle 3"/>
          <p:cNvSpPr txBox="1">
            <a:spLocks noChangeArrowheads="1"/>
          </p:cNvSpPr>
          <p:nvPr/>
        </p:nvSpPr>
        <p:spPr bwMode="auto">
          <a:xfrm>
            <a:off x="4611688" y="2660376"/>
            <a:ext cx="3571875" cy="323988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174625" marR="0" lvl="0" indent="-174625" algn="l" defTabSz="914400" rtl="0" eaLnBrk="0" fontAlgn="base" latinLnBrk="0" hangingPunct="0">
              <a:lnSpc>
                <a:spcPct val="100000"/>
              </a:lnSpc>
              <a:spcBef>
                <a:spcPct val="40000"/>
              </a:spcBef>
              <a:spcAft>
                <a:spcPct val="0"/>
              </a:spcAft>
              <a:buClrTx/>
              <a:buSzTx/>
              <a:buFont typeface="Arial"/>
              <a:buChar char="•"/>
              <a:tabLst/>
              <a:defRPr/>
            </a:pPr>
            <a:r>
              <a:rPr kumimoji="0" lang="en-US" sz="1700" b="0" i="0" u="none" strike="noStrike" kern="0" cap="none" spc="0" normalizeH="0" baseline="0" noProof="0" dirty="0">
                <a:ln>
                  <a:noFill/>
                </a:ln>
                <a:solidFill>
                  <a:schemeClr val="tx1"/>
                </a:solidFill>
                <a:effectLst/>
                <a:uLnTx/>
                <a:uFillTx/>
                <a:latin typeface="+mn-lt"/>
              </a:rPr>
              <a:t>Length: 20-25 min., 2 min. „</a:t>
            </a:r>
            <a:r>
              <a:rPr kumimoji="0" lang="en-US" sz="1700" b="0" i="0" u="none" strike="noStrike" kern="0" cap="none" spc="0" normalizeH="0" baseline="0" noProof="0" dirty="0" err="1">
                <a:ln>
                  <a:noFill/>
                </a:ln>
                <a:solidFill>
                  <a:schemeClr val="tx1"/>
                </a:solidFill>
                <a:effectLst/>
                <a:uLnTx/>
                <a:uFillTx/>
                <a:latin typeface="+mn-lt"/>
              </a:rPr>
              <a:t>Murmel</a:t>
            </a:r>
            <a:r>
              <a:rPr kumimoji="0" lang="en-US" sz="1700" b="0" i="0" u="none" strike="noStrike" kern="0" cap="none" spc="0" normalizeH="0" baseline="0" noProof="0" dirty="0">
                <a:ln>
                  <a:noFill/>
                </a:ln>
                <a:solidFill>
                  <a:schemeClr val="tx1"/>
                </a:solidFill>
                <a:effectLst/>
                <a:uLnTx/>
                <a:uFillTx/>
                <a:latin typeface="+mn-lt"/>
              </a:rPr>
              <a:t>-Pause“, then 20 min. discussion</a:t>
            </a:r>
          </a:p>
          <a:p>
            <a:pPr marL="174625" marR="0" lvl="0" indent="-174625" algn="l" defTabSz="914400" rtl="0" eaLnBrk="0" fontAlgn="base" latinLnBrk="0" hangingPunct="0">
              <a:lnSpc>
                <a:spcPct val="100000"/>
              </a:lnSpc>
              <a:spcBef>
                <a:spcPct val="40000"/>
              </a:spcBef>
              <a:spcAft>
                <a:spcPct val="0"/>
              </a:spcAft>
              <a:buClrTx/>
              <a:buSzTx/>
              <a:buFont typeface="Arial"/>
              <a:buChar char="•"/>
              <a:tabLst/>
              <a:defRPr/>
            </a:pPr>
            <a:r>
              <a:rPr lang="en-US" kern="0" dirty="0">
                <a:latin typeface="+mn-lt"/>
              </a:rPr>
              <a:t>Limit n</a:t>
            </a:r>
            <a:r>
              <a:rPr kumimoji="0" lang="en-US" sz="1700" b="0" i="0" u="none" strike="noStrike" kern="0" cap="none" spc="0" normalizeH="0" baseline="0" noProof="0" dirty="0">
                <a:ln>
                  <a:noFill/>
                </a:ln>
                <a:solidFill>
                  <a:schemeClr val="tx1"/>
                </a:solidFill>
                <a:effectLst/>
                <a:uLnTx/>
                <a:uFillTx/>
                <a:latin typeface="+mn-lt"/>
              </a:rPr>
              <a:t>umber of slides</a:t>
            </a:r>
            <a:r>
              <a:rPr lang="en-US" kern="0" baseline="0" dirty="0">
                <a:latin typeface="+mn-lt"/>
              </a:rPr>
              <a:t> </a:t>
            </a:r>
            <a:r>
              <a:rPr kumimoji="0" lang="en-US" sz="1700" b="0" i="0" u="none" strike="noStrike" kern="0" cap="none" spc="0" normalizeH="0" noProof="0" dirty="0">
                <a:ln>
                  <a:noFill/>
                </a:ln>
                <a:solidFill>
                  <a:schemeClr val="tx1"/>
                </a:solidFill>
                <a:effectLst/>
                <a:uLnTx/>
                <a:uFillTx/>
                <a:latin typeface="+mn-lt"/>
              </a:rPr>
              <a:t>(plan </a:t>
            </a:r>
            <a:r>
              <a:rPr kumimoji="0" lang="en-US" sz="1700" b="0" i="0" u="none" strike="noStrike" kern="0" cap="none" spc="0" normalizeH="0" noProof="0" dirty="0" err="1">
                <a:ln>
                  <a:noFill/>
                </a:ln>
                <a:solidFill>
                  <a:schemeClr val="tx1"/>
                </a:solidFill>
                <a:effectLst/>
                <a:uLnTx/>
                <a:uFillTx/>
                <a:latin typeface="+mn-lt"/>
              </a:rPr>
              <a:t>appro</a:t>
            </a:r>
            <a:r>
              <a:rPr lang="en-US" kern="0" dirty="0">
                <a:latin typeface="+mn-lt"/>
              </a:rPr>
              <a:t>x.</a:t>
            </a:r>
            <a:r>
              <a:rPr kumimoji="0" lang="en-US" sz="1700" b="0" i="0" u="none" strike="noStrike" kern="0" cap="none" spc="0" normalizeH="0" noProof="0" dirty="0">
                <a:ln>
                  <a:noFill/>
                </a:ln>
                <a:solidFill>
                  <a:schemeClr val="tx1"/>
                </a:solidFill>
                <a:effectLst/>
                <a:uLnTx/>
                <a:uFillTx/>
                <a:latin typeface="+mn-lt"/>
              </a:rPr>
              <a:t> 2 min. per slide).</a:t>
            </a:r>
            <a:endParaRPr kumimoji="0" lang="en-US" sz="1700" b="0" i="0" u="none" strike="noStrike" kern="0" cap="none" spc="0" normalizeH="0" baseline="0" noProof="0" dirty="0">
              <a:ln>
                <a:noFill/>
              </a:ln>
              <a:solidFill>
                <a:schemeClr val="tx1"/>
              </a:solidFill>
              <a:effectLst/>
              <a:uLnTx/>
              <a:uFillTx/>
              <a:latin typeface="+mn-lt"/>
            </a:endParaRPr>
          </a:p>
          <a:p>
            <a:pPr marL="174625" lvl="0" indent="-174625" eaLnBrk="0" hangingPunct="0">
              <a:spcBef>
                <a:spcPct val="40000"/>
              </a:spcBef>
              <a:buFont typeface="Arial"/>
              <a:buChar char="•"/>
              <a:defRPr/>
            </a:pPr>
            <a:r>
              <a:rPr lang="en-US" kern="0" dirty="0">
                <a:latin typeface="+mn-lt"/>
              </a:rPr>
              <a:t>Restrict the slide text (rather explain orally your arguments).</a:t>
            </a:r>
          </a:p>
          <a:p>
            <a:pPr marL="174625" lvl="0" indent="-174625" eaLnBrk="0" hangingPunct="0">
              <a:spcBef>
                <a:spcPct val="40000"/>
              </a:spcBef>
              <a:buFont typeface="Arial"/>
              <a:buChar char="•"/>
              <a:defRPr/>
            </a:pPr>
            <a:r>
              <a:rPr kumimoji="0" lang="en-US" sz="1700" b="0" i="0" u="none" strike="noStrike" kern="0" cap="none" spc="0" normalizeH="0" baseline="0" noProof="0" dirty="0">
                <a:ln>
                  <a:noFill/>
                </a:ln>
                <a:solidFill>
                  <a:schemeClr val="tx1"/>
                </a:solidFill>
                <a:effectLst/>
                <a:uLnTx/>
                <a:uFillTx/>
                <a:latin typeface="+mn-lt"/>
              </a:rPr>
              <a:t>Please</a:t>
            </a:r>
            <a:r>
              <a:rPr kumimoji="0" lang="en-US" sz="1700" b="0" i="0" u="none" strike="noStrike" kern="0" cap="none" spc="0" normalizeH="0" noProof="0" dirty="0">
                <a:ln>
                  <a:noFill/>
                </a:ln>
                <a:solidFill>
                  <a:schemeClr val="tx1"/>
                </a:solidFill>
                <a:effectLst/>
                <a:uLnTx/>
                <a:uFillTx/>
                <a:latin typeface="+mn-lt"/>
              </a:rPr>
              <a:t> give references in the slides </a:t>
            </a:r>
            <a:r>
              <a:rPr kumimoji="0" lang="en-US" sz="1700" b="0" i="0" u="none" strike="noStrike" kern="0" cap="none" spc="0" normalizeH="0" baseline="0" noProof="0" dirty="0">
                <a:ln>
                  <a:noFill/>
                </a:ln>
                <a:solidFill>
                  <a:schemeClr val="tx1"/>
                </a:solidFill>
                <a:effectLst/>
                <a:uLnTx/>
                <a:uFillTx/>
                <a:latin typeface="+mn-lt"/>
              </a:rPr>
              <a:t>(e.g., Scherer &amp; Palazzo, 2011).</a:t>
            </a:r>
          </a:p>
          <a:p>
            <a:pPr marL="174625" marR="0" lvl="0" indent="-174625" algn="l" defTabSz="914400" rtl="0" eaLnBrk="0" fontAlgn="base" latinLnBrk="0" hangingPunct="0">
              <a:lnSpc>
                <a:spcPct val="100000"/>
              </a:lnSpc>
              <a:spcBef>
                <a:spcPct val="40000"/>
              </a:spcBef>
              <a:spcAft>
                <a:spcPct val="0"/>
              </a:spcAft>
              <a:buClrTx/>
              <a:buSzTx/>
              <a:buFont typeface="Arial"/>
              <a:buChar char="•"/>
              <a:tabLst/>
              <a:defRPr/>
            </a:pPr>
            <a:r>
              <a:rPr lang="en-US" kern="0" dirty="0">
                <a:latin typeface="+mn-lt"/>
              </a:rPr>
              <a:t>Note down our feedback.</a:t>
            </a:r>
            <a:endParaRPr kumimoji="0" lang="en-US" sz="1700" b="0" i="0" u="none" strike="noStrike" kern="0" cap="none" spc="0" normalizeH="0" baseline="0" noProof="0" dirty="0">
              <a:ln>
                <a:noFill/>
              </a:ln>
              <a:solidFill>
                <a:schemeClr val="tx1"/>
              </a:solidFill>
              <a:effectLst/>
              <a:uLnTx/>
              <a:uFillTx/>
              <a:latin typeface="+mn-lt"/>
            </a:endParaRPr>
          </a:p>
          <a:p>
            <a:pPr marL="285750" marR="0" lvl="0" indent="-285750" algn="l" defTabSz="914400" rtl="0" eaLnBrk="0" fontAlgn="base" latinLnBrk="0" hangingPunct="0">
              <a:lnSpc>
                <a:spcPct val="100000"/>
              </a:lnSpc>
              <a:spcBef>
                <a:spcPct val="40000"/>
              </a:spcBef>
              <a:spcAft>
                <a:spcPct val="0"/>
              </a:spcAft>
              <a:buClrTx/>
              <a:buSzTx/>
              <a:buFont typeface="Arial"/>
              <a:buChar char="•"/>
              <a:tabLst/>
              <a:defRPr/>
            </a:pPr>
            <a:endParaRPr kumimoji="0" lang="en-US" sz="1700" b="0" i="0" u="none" strike="noStrike" kern="0" cap="none" spc="0" normalizeH="0" baseline="0" noProof="0" dirty="0">
              <a:ln>
                <a:noFill/>
              </a:ln>
              <a:solidFill>
                <a:schemeClr val="tx1"/>
              </a:solidFill>
              <a:effectLst/>
              <a:uLnTx/>
              <a:uFillTx/>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4268865-1173-564B-67FE-75C894F28CB5}"/>
              </a:ext>
            </a:extLst>
          </p:cNvPr>
          <p:cNvSpPr>
            <a:spLocks noGrp="1"/>
          </p:cNvSpPr>
          <p:nvPr>
            <p:ph idx="1"/>
          </p:nvPr>
        </p:nvSpPr>
        <p:spPr/>
        <p:txBody>
          <a:bodyPr/>
          <a:lstStyle/>
          <a:p>
            <a:pPr>
              <a:buAutoNum type="arabicParenR"/>
            </a:pPr>
            <a:r>
              <a:rPr lang="de-CH" sz="2400" dirty="0" err="1"/>
              <a:t>Structure</a:t>
            </a:r>
            <a:r>
              <a:rPr lang="de-CH" sz="2400" dirty="0"/>
              <a:t> of a final </a:t>
            </a:r>
            <a:r>
              <a:rPr lang="de-CH" sz="2400" dirty="0" err="1"/>
              <a:t>thesis</a:t>
            </a:r>
            <a:endParaRPr lang="de-CH" sz="2400" dirty="0"/>
          </a:p>
          <a:p>
            <a:pPr>
              <a:buAutoNum type="arabicParenR"/>
            </a:pPr>
            <a:r>
              <a:rPr lang="de-CH" sz="2400" dirty="0" err="1"/>
              <a:t>Do’s</a:t>
            </a:r>
            <a:r>
              <a:rPr lang="de-CH" sz="2400" dirty="0"/>
              <a:t> and </a:t>
            </a:r>
            <a:r>
              <a:rPr lang="de-CH" sz="2400" dirty="0" err="1"/>
              <a:t>Don’t’s</a:t>
            </a:r>
            <a:endParaRPr lang="de-CH" sz="2400" dirty="0"/>
          </a:p>
          <a:p>
            <a:pPr>
              <a:buAutoNum type="arabicParenR"/>
            </a:pPr>
            <a:r>
              <a:rPr lang="de-CH" sz="2400" dirty="0" err="1"/>
              <a:t>How</a:t>
            </a:r>
            <a:r>
              <a:rPr lang="de-CH" sz="2400" dirty="0"/>
              <a:t> </a:t>
            </a:r>
            <a:r>
              <a:rPr lang="de-CH" sz="2400" dirty="0" err="1"/>
              <a:t>to</a:t>
            </a:r>
            <a:r>
              <a:rPr lang="de-CH" sz="2400" dirty="0"/>
              <a:t> find relevant </a:t>
            </a:r>
            <a:r>
              <a:rPr lang="de-CH" sz="2400" dirty="0" err="1"/>
              <a:t>literature</a:t>
            </a:r>
            <a:endParaRPr lang="de-CH" sz="2400" dirty="0"/>
          </a:p>
          <a:p>
            <a:pPr>
              <a:buAutoNum type="arabicParenR"/>
            </a:pPr>
            <a:r>
              <a:rPr lang="de-CH" sz="2400" dirty="0" err="1"/>
              <a:t>Citation</a:t>
            </a:r>
            <a:r>
              <a:rPr lang="de-CH" sz="2400" dirty="0"/>
              <a:t> </a:t>
            </a:r>
            <a:r>
              <a:rPr lang="de-CH" sz="2400" dirty="0" err="1"/>
              <a:t>tools</a:t>
            </a:r>
            <a:endParaRPr lang="de-CH" sz="2400" dirty="0"/>
          </a:p>
          <a:p>
            <a:pPr>
              <a:buAutoNum type="arabicParenR"/>
            </a:pPr>
            <a:r>
              <a:rPr lang="de-CH" sz="2400" dirty="0" err="1"/>
              <a:t>Plagiatarism</a:t>
            </a:r>
            <a:r>
              <a:rPr lang="de-CH" sz="2400" dirty="0"/>
              <a:t> and </a:t>
            </a:r>
            <a:r>
              <a:rPr lang="de-CH" sz="2400" dirty="0" err="1"/>
              <a:t>ChatGPT</a:t>
            </a:r>
            <a:endParaRPr lang="de-CH" sz="2400" dirty="0"/>
          </a:p>
          <a:p>
            <a:pPr>
              <a:buAutoNum type="arabicParenR"/>
            </a:pPr>
            <a:r>
              <a:rPr lang="de-CH" sz="2400" dirty="0" err="1"/>
              <a:t>Presentation</a:t>
            </a:r>
            <a:r>
              <a:rPr lang="de-CH" sz="2400" dirty="0"/>
              <a:t> in </a:t>
            </a:r>
            <a:r>
              <a:rPr lang="de-CH" sz="2400" dirty="0" err="1"/>
              <a:t>the</a:t>
            </a:r>
            <a:r>
              <a:rPr lang="de-CH" sz="2400" dirty="0"/>
              <a:t> Research Seminar</a:t>
            </a:r>
          </a:p>
          <a:p>
            <a:pPr>
              <a:buAutoNum type="arabicParenR"/>
            </a:pPr>
            <a:endParaRPr lang="de-CH" dirty="0"/>
          </a:p>
          <a:p>
            <a:pPr>
              <a:buAutoNum type="arabicParenR"/>
            </a:pPr>
            <a:endParaRPr lang="de-CH" dirty="0"/>
          </a:p>
        </p:txBody>
      </p:sp>
      <p:sp>
        <p:nvSpPr>
          <p:cNvPr id="4" name="Datumsplatzhalter 3">
            <a:extLst>
              <a:ext uri="{FF2B5EF4-FFF2-40B4-BE49-F238E27FC236}">
                <a16:creationId xmlns:a16="http://schemas.microsoft.com/office/drawing/2014/main" id="{4B6F324D-736D-80E3-5579-68E3433726EF}"/>
              </a:ext>
            </a:extLst>
          </p:cNvPr>
          <p:cNvSpPr>
            <a:spLocks noGrp="1"/>
          </p:cNvSpPr>
          <p:nvPr>
            <p:ph type="dt" sz="half" idx="10"/>
          </p:nvPr>
        </p:nvSpPr>
        <p:spPr/>
        <p:txBody>
          <a:bodyPr/>
          <a:lstStyle/>
          <a:p>
            <a:pPr>
              <a:defRPr/>
            </a:pPr>
            <a:r>
              <a:rPr lang="en-US"/>
              <a:t>22/02/2022</a:t>
            </a:r>
            <a:endParaRPr lang="de-CH" dirty="0"/>
          </a:p>
        </p:txBody>
      </p:sp>
      <p:sp>
        <p:nvSpPr>
          <p:cNvPr id="5" name="Foliennummernplatzhalter 4">
            <a:extLst>
              <a:ext uri="{FF2B5EF4-FFF2-40B4-BE49-F238E27FC236}">
                <a16:creationId xmlns:a16="http://schemas.microsoft.com/office/drawing/2014/main" id="{5356537D-8AB3-D9D6-C008-F1E1ACF519D6}"/>
              </a:ext>
            </a:extLst>
          </p:cNvPr>
          <p:cNvSpPr>
            <a:spLocks noGrp="1"/>
          </p:cNvSpPr>
          <p:nvPr>
            <p:ph type="sldNum" sz="quarter" idx="12"/>
          </p:nvPr>
        </p:nvSpPr>
        <p:spPr/>
        <p:txBody>
          <a:bodyPr/>
          <a:lstStyle/>
          <a:p>
            <a:endParaRPr lang="en-US" dirty="0"/>
          </a:p>
        </p:txBody>
      </p:sp>
      <p:sp>
        <p:nvSpPr>
          <p:cNvPr id="6" name="Titel 1">
            <a:extLst>
              <a:ext uri="{FF2B5EF4-FFF2-40B4-BE49-F238E27FC236}">
                <a16:creationId xmlns:a16="http://schemas.microsoft.com/office/drawing/2014/main" id="{D2648720-B2EF-8C08-6824-6E06333201CF}"/>
              </a:ext>
            </a:extLst>
          </p:cNvPr>
          <p:cNvSpPr>
            <a:spLocks noGrp="1"/>
          </p:cNvSpPr>
          <p:nvPr>
            <p:ph type="title"/>
          </p:nvPr>
        </p:nvSpPr>
        <p:spPr>
          <a:xfrm>
            <a:off x="900113" y="1268413"/>
            <a:ext cx="7343775" cy="503237"/>
          </a:xfrm>
        </p:spPr>
        <p:txBody>
          <a:bodyPr/>
          <a:lstStyle/>
          <a:p>
            <a:r>
              <a:rPr lang="de-CH" dirty="0"/>
              <a:t>Agenda</a:t>
            </a:r>
          </a:p>
        </p:txBody>
      </p:sp>
    </p:spTree>
    <p:extLst>
      <p:ext uri="{BB962C8B-B14F-4D97-AF65-F5344CB8AC3E}">
        <p14:creationId xmlns:p14="http://schemas.microsoft.com/office/powerpoint/2010/main" val="3539290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a:t>Typical</a:t>
            </a:r>
            <a:r>
              <a:rPr lang="de-CH" dirty="0"/>
              <a:t> </a:t>
            </a:r>
            <a:r>
              <a:rPr lang="de-CH" dirty="0" err="1"/>
              <a:t>structure</a:t>
            </a:r>
            <a:r>
              <a:rPr lang="de-CH" dirty="0"/>
              <a:t> of a final </a:t>
            </a:r>
            <a:r>
              <a:rPr lang="de-CH" dirty="0" err="1"/>
              <a:t>thesis</a:t>
            </a:r>
            <a:r>
              <a:rPr lang="de-CH" dirty="0"/>
              <a:t> (1/2)</a:t>
            </a:r>
          </a:p>
        </p:txBody>
      </p:sp>
      <p:sp>
        <p:nvSpPr>
          <p:cNvPr id="3" name="Inhaltsplatzhalter 2"/>
          <p:cNvSpPr>
            <a:spLocks noGrp="1"/>
          </p:cNvSpPr>
          <p:nvPr>
            <p:ph idx="1"/>
          </p:nvPr>
        </p:nvSpPr>
        <p:spPr/>
        <p:txBody>
          <a:bodyPr/>
          <a:lstStyle/>
          <a:p>
            <a:pPr lvl="1">
              <a:buFont typeface="+mj-lt"/>
              <a:buAutoNum type="arabicPeriod"/>
            </a:pPr>
            <a:r>
              <a:rPr lang="en-US" sz="1600" dirty="0"/>
              <a:t>Front page (theme/title for your work, field of study, institute and professor, your name/address/email/phone/Mat. Nr., submission date)</a:t>
            </a:r>
          </a:p>
          <a:p>
            <a:pPr lvl="1">
              <a:buFont typeface="+mj-lt"/>
              <a:buAutoNum type="arabicPeriod"/>
            </a:pPr>
            <a:r>
              <a:rPr lang="en-US" sz="1600" dirty="0"/>
              <a:t>Abstract, Table of Contents, List of Figures/Tables, Abbreviations</a:t>
            </a:r>
          </a:p>
          <a:p>
            <a:pPr lvl="1">
              <a:buFont typeface="+mj-lt"/>
              <a:buAutoNum type="arabicPeriod"/>
            </a:pPr>
            <a:r>
              <a:rPr lang="en-US" sz="1600" b="1" dirty="0"/>
              <a:t>Text body </a:t>
            </a:r>
            <a:r>
              <a:rPr lang="en-US" sz="1600" dirty="0"/>
              <a:t>(Introduction, …)</a:t>
            </a:r>
            <a:endParaRPr lang="en-US" sz="1600" b="1" dirty="0"/>
          </a:p>
          <a:p>
            <a:pPr lvl="1">
              <a:buFont typeface="+mj-lt"/>
              <a:buAutoNum type="arabicPeriod"/>
            </a:pPr>
            <a:r>
              <a:rPr lang="en-US" sz="1600" dirty="0"/>
              <a:t>References (containing all references used in the text in alphabetical order)</a:t>
            </a:r>
          </a:p>
          <a:p>
            <a:pPr lvl="1">
              <a:buFont typeface="+mj-lt"/>
              <a:buAutoNum type="arabicPeriod"/>
            </a:pPr>
            <a:r>
              <a:rPr lang="en-US" sz="1600" dirty="0"/>
              <a:t>Appendices</a:t>
            </a:r>
          </a:p>
          <a:p>
            <a:pPr lvl="1">
              <a:buFont typeface="+mj-lt"/>
              <a:buAutoNum type="arabicPeriod"/>
            </a:pPr>
            <a:r>
              <a:rPr lang="en-US" sz="1600" dirty="0"/>
              <a:t>Statutory Declaration (“</a:t>
            </a:r>
            <a:r>
              <a:rPr lang="en-US" sz="1600" dirty="0" err="1"/>
              <a:t>Eidesstattliche</a:t>
            </a:r>
            <a:r>
              <a:rPr lang="en-US" sz="1600" dirty="0"/>
              <a:t> </a:t>
            </a:r>
            <a:r>
              <a:rPr lang="en-US" sz="1600" dirty="0" err="1"/>
              <a:t>Erklärung</a:t>
            </a:r>
            <a:r>
              <a:rPr lang="en-US" sz="1600" dirty="0"/>
              <a:t>”)</a:t>
            </a:r>
          </a:p>
          <a:p>
            <a:pPr lvl="1">
              <a:buFont typeface="+mj-lt"/>
              <a:buAutoNum type="arabicPeriod"/>
            </a:pPr>
            <a:r>
              <a:rPr lang="de-DE" sz="1600" dirty="0"/>
              <a:t>60 (</a:t>
            </a:r>
            <a:r>
              <a:rPr lang="de-DE" sz="1600" dirty="0" err="1"/>
              <a:t>bachelor</a:t>
            </a:r>
            <a:r>
              <a:rPr lang="de-DE" sz="1600" dirty="0"/>
              <a:t>) </a:t>
            </a:r>
            <a:r>
              <a:rPr lang="de-DE" sz="1600" dirty="0" err="1"/>
              <a:t>or</a:t>
            </a:r>
            <a:r>
              <a:rPr lang="de-DE" sz="1600" dirty="0"/>
              <a:t> 80 (</a:t>
            </a:r>
            <a:r>
              <a:rPr lang="de-DE" sz="1600" dirty="0" err="1"/>
              <a:t>master</a:t>
            </a:r>
            <a:r>
              <a:rPr lang="de-DE" sz="1600" dirty="0"/>
              <a:t>) </a:t>
            </a:r>
            <a:r>
              <a:rPr lang="de-DE" sz="1600" dirty="0" err="1"/>
              <a:t>pages</a:t>
            </a:r>
            <a:r>
              <a:rPr lang="de-DE" sz="1600" dirty="0"/>
              <a:t> </a:t>
            </a:r>
            <a:r>
              <a:rPr lang="de-DE" sz="1600" dirty="0" err="1"/>
              <a:t>text</a:t>
            </a:r>
            <a:r>
              <a:rPr lang="de-DE" sz="1600" dirty="0"/>
              <a:t> (</a:t>
            </a:r>
            <a:r>
              <a:rPr lang="de-DE" sz="1600" dirty="0" err="1"/>
              <a:t>without</a:t>
            </a:r>
            <a:r>
              <a:rPr lang="de-DE" sz="1600" dirty="0"/>
              <a:t> front </a:t>
            </a:r>
            <a:r>
              <a:rPr lang="de-DE" sz="1600" dirty="0" err="1"/>
              <a:t>page</a:t>
            </a:r>
            <a:r>
              <a:rPr lang="de-DE" sz="1600" dirty="0"/>
              <a:t>, </a:t>
            </a:r>
            <a:r>
              <a:rPr lang="de-DE" sz="1600" dirty="0" err="1"/>
              <a:t>references</a:t>
            </a:r>
            <a:r>
              <a:rPr lang="de-DE" sz="1600" dirty="0"/>
              <a:t>, </a:t>
            </a:r>
            <a:r>
              <a:rPr lang="de-DE" sz="1600" dirty="0" err="1"/>
              <a:t>content</a:t>
            </a:r>
            <a:r>
              <a:rPr lang="de-DE" sz="1600" dirty="0"/>
              <a:t> </a:t>
            </a:r>
            <a:r>
              <a:rPr lang="de-DE" sz="1600" dirty="0" err="1"/>
              <a:t>table</a:t>
            </a:r>
            <a:r>
              <a:rPr lang="de-DE" sz="1600" dirty="0"/>
              <a:t>, etc.), </a:t>
            </a:r>
            <a:r>
              <a:rPr lang="de-DE" sz="1600" dirty="0" err="1"/>
              <a:t>font</a:t>
            </a:r>
            <a:r>
              <a:rPr lang="de-DE" sz="1600" dirty="0"/>
              <a:t>: Times New Roman, </a:t>
            </a:r>
            <a:r>
              <a:rPr lang="de-DE" sz="1600" dirty="0" err="1"/>
              <a:t>space</a:t>
            </a:r>
            <a:r>
              <a:rPr lang="de-DE" sz="1600" dirty="0"/>
              <a:t> 1.5 </a:t>
            </a:r>
            <a:r>
              <a:rPr lang="de-DE" sz="1600" dirty="0" err="1"/>
              <a:t>between</a:t>
            </a:r>
            <a:r>
              <a:rPr lang="de-DE" sz="1600" dirty="0"/>
              <a:t> </a:t>
            </a:r>
            <a:r>
              <a:rPr lang="de-DE" sz="1600" dirty="0" err="1"/>
              <a:t>lines</a:t>
            </a:r>
            <a:r>
              <a:rPr lang="de-DE" sz="1600" dirty="0"/>
              <a:t>, </a:t>
            </a:r>
            <a:r>
              <a:rPr lang="de-DE" sz="1600" dirty="0" err="1"/>
              <a:t>font</a:t>
            </a:r>
            <a:r>
              <a:rPr lang="de-DE" sz="1600" dirty="0"/>
              <a:t> </a:t>
            </a:r>
            <a:r>
              <a:rPr lang="de-DE" sz="1600" dirty="0" err="1"/>
              <a:t>size</a:t>
            </a:r>
            <a:r>
              <a:rPr lang="de-DE" sz="1600" dirty="0"/>
              <a:t> 12 </a:t>
            </a:r>
            <a:r>
              <a:rPr lang="de-DE" sz="1600" dirty="0" err="1"/>
              <a:t>pt</a:t>
            </a:r>
            <a:r>
              <a:rPr lang="de-DE" sz="1600" dirty="0"/>
              <a:t>, </a:t>
            </a:r>
            <a:r>
              <a:rPr lang="de-DE" sz="1600" dirty="0" err="1"/>
              <a:t>leave</a:t>
            </a:r>
            <a:r>
              <a:rPr lang="de-DE" sz="1600" dirty="0"/>
              <a:t> </a:t>
            </a:r>
            <a:r>
              <a:rPr lang="de-DE" sz="1600" dirty="0" err="1"/>
              <a:t>enough</a:t>
            </a:r>
            <a:r>
              <a:rPr lang="de-DE" sz="1600" dirty="0"/>
              <a:t> </a:t>
            </a:r>
            <a:r>
              <a:rPr lang="de-DE" sz="1600" dirty="0" err="1"/>
              <a:t>margins</a:t>
            </a:r>
            <a:r>
              <a:rPr lang="de-DE" sz="1600" dirty="0"/>
              <a:t> (3 cm </a:t>
            </a:r>
            <a:r>
              <a:rPr lang="de-DE" sz="1600" dirty="0" err="1"/>
              <a:t>left</a:t>
            </a:r>
            <a:r>
              <a:rPr lang="de-DE" sz="1600" dirty="0"/>
              <a:t>/</a:t>
            </a:r>
            <a:r>
              <a:rPr lang="de-DE" sz="1600" dirty="0" err="1"/>
              <a:t>right</a:t>
            </a:r>
            <a:r>
              <a:rPr lang="de-DE" sz="1600" dirty="0"/>
              <a:t>, 2.5 cm top/</a:t>
            </a:r>
            <a:r>
              <a:rPr lang="de-DE" sz="1600" dirty="0" err="1"/>
              <a:t>bottom</a:t>
            </a:r>
            <a:r>
              <a:rPr lang="de-DE" sz="1600" dirty="0"/>
              <a:t>)</a:t>
            </a:r>
          </a:p>
          <a:p>
            <a:pPr lvl="1"/>
            <a:endParaRPr lang="en-US" sz="1600" dirty="0"/>
          </a:p>
          <a:p>
            <a:endParaRPr lang="en-US" sz="1600" dirty="0"/>
          </a:p>
        </p:txBody>
      </p:sp>
      <p:sp>
        <p:nvSpPr>
          <p:cNvPr id="7" name="Rectangle 25"/>
          <p:cNvSpPr>
            <a:spLocks noChangeArrowheads="1"/>
          </p:cNvSpPr>
          <p:nvPr/>
        </p:nvSpPr>
        <p:spPr bwMode="gray">
          <a:xfrm>
            <a:off x="1600994" y="5445224"/>
            <a:ext cx="5942012" cy="531813"/>
          </a:xfrm>
          <a:prstGeom prst="rect">
            <a:avLst/>
          </a:prstGeom>
          <a:solidFill>
            <a:schemeClr val="bg1">
              <a:lumMod val="65000"/>
            </a:schemeClr>
          </a:solidFill>
          <a:ln w="9525" algn="ctr">
            <a:solidFill>
              <a:srgbClr val="3D6E81"/>
            </a:solidFill>
            <a:miter lim="800000"/>
            <a:headEnd type="none" w="lg" len="lg"/>
            <a:tailEnd type="none" w="lg" len="lg"/>
          </a:ln>
        </p:spPr>
        <p:txBody>
          <a:bodyPr anchor="ctr" anchorCtr="1"/>
          <a:lstStyle/>
          <a:p>
            <a:pPr algn="ctr">
              <a:defRPr/>
            </a:pPr>
            <a:r>
              <a:rPr lang="de-CH" sz="1400" b="1" dirty="0" err="1">
                <a:solidFill>
                  <a:schemeClr val="bg1"/>
                </a:solidFill>
              </a:rPr>
              <a:t>For</a:t>
            </a:r>
            <a:r>
              <a:rPr lang="de-CH" sz="1400" b="1" dirty="0">
                <a:solidFill>
                  <a:schemeClr val="bg1"/>
                </a:solidFill>
              </a:rPr>
              <a:t> </a:t>
            </a:r>
            <a:r>
              <a:rPr lang="de-CH" sz="1400" b="1" dirty="0" err="1">
                <a:solidFill>
                  <a:schemeClr val="bg1"/>
                </a:solidFill>
              </a:rPr>
              <a:t>formalia</a:t>
            </a:r>
            <a:r>
              <a:rPr lang="de-CH" sz="1400" b="1" dirty="0">
                <a:solidFill>
                  <a:schemeClr val="bg1"/>
                </a:solidFill>
              </a:rPr>
              <a:t>, </a:t>
            </a:r>
            <a:r>
              <a:rPr lang="de-CH" sz="1400" b="1" dirty="0" err="1">
                <a:solidFill>
                  <a:schemeClr val="bg1"/>
                </a:solidFill>
              </a:rPr>
              <a:t>please</a:t>
            </a:r>
            <a:r>
              <a:rPr lang="de-CH" sz="1400" b="1" dirty="0">
                <a:solidFill>
                  <a:schemeClr val="bg1"/>
                </a:solidFill>
              </a:rPr>
              <a:t> also </a:t>
            </a:r>
            <a:r>
              <a:rPr lang="de-CH" sz="1400" b="1" dirty="0" err="1">
                <a:solidFill>
                  <a:schemeClr val="bg1"/>
                </a:solidFill>
              </a:rPr>
              <a:t>view</a:t>
            </a:r>
            <a:r>
              <a:rPr lang="de-CH" sz="1400" b="1" dirty="0">
                <a:solidFill>
                  <a:schemeClr val="bg1"/>
                </a:solidFill>
              </a:rPr>
              <a:t> </a:t>
            </a:r>
            <a:r>
              <a:rPr lang="de-CH" sz="1400" b="1" dirty="0" err="1">
                <a:solidFill>
                  <a:schemeClr val="bg1"/>
                </a:solidFill>
              </a:rPr>
              <a:t>our</a:t>
            </a:r>
            <a:r>
              <a:rPr lang="de-CH" sz="1400" b="1" dirty="0">
                <a:solidFill>
                  <a:schemeClr val="bg1"/>
                </a:solidFill>
              </a:rPr>
              <a:t> </a:t>
            </a:r>
            <a:r>
              <a:rPr lang="de-CH" sz="1400" b="1" dirty="0" err="1">
                <a:solidFill>
                  <a:schemeClr val="bg1"/>
                </a:solidFill>
              </a:rPr>
              <a:t>webpage</a:t>
            </a:r>
            <a:r>
              <a:rPr lang="de-CH" sz="1400" b="1" dirty="0">
                <a:solidFill>
                  <a:schemeClr val="bg1"/>
                </a:solidFill>
              </a:rPr>
              <a:t>: </a:t>
            </a:r>
            <a:r>
              <a:rPr lang="de-CH" sz="1400" b="1" dirty="0">
                <a:hlinkClick r:id="rId3"/>
              </a:rPr>
              <a:t>http://www.business.uzh.ch/de/professorships/as/themenliste.html</a:t>
            </a:r>
            <a:r>
              <a:rPr lang="de-CH" sz="1400" b="1" dirty="0"/>
              <a:t> </a:t>
            </a:r>
            <a:endParaRPr lang="de-CH" sz="1400" b="1" dirty="0">
              <a:solidFill>
                <a:schemeClr val="bg1"/>
              </a:solidFill>
            </a:endParaRPr>
          </a:p>
        </p:txBody>
      </p:sp>
      <p:sp>
        <p:nvSpPr>
          <p:cNvPr id="10"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3</a:t>
            </a:fld>
            <a:endParaRPr lang="en-US" sz="1000" dirty="0">
              <a:latin typeface="Arial" pitchFamily="34" charset="0"/>
              <a:cs typeface="Arial" charset="0"/>
            </a:endParaRPr>
          </a:p>
        </p:txBody>
      </p:sp>
      <p:sp>
        <p:nvSpPr>
          <p:cNvPr id="4" name="Textfeld 3"/>
          <p:cNvSpPr txBox="1"/>
          <p:nvPr/>
        </p:nvSpPr>
        <p:spPr>
          <a:xfrm>
            <a:off x="683568" y="4437112"/>
            <a:ext cx="504056" cy="353943"/>
          </a:xfrm>
          <a:prstGeom prst="rect">
            <a:avLst/>
          </a:prstGeom>
          <a:solidFill>
            <a:schemeClr val="bg1"/>
          </a:solidFill>
        </p:spPr>
        <p:txBody>
          <a:bodyPr wrap="square" rtlCol="0">
            <a:spAutoFit/>
          </a:bodyPr>
          <a:lstStyle/>
          <a:p>
            <a:endParaRPr lang="de-DE" dirty="0"/>
          </a:p>
        </p:txBody>
      </p:sp>
      <p:sp>
        <p:nvSpPr>
          <p:cNvPr id="5" name="Rechteck 4">
            <a:extLst>
              <a:ext uri="{FF2B5EF4-FFF2-40B4-BE49-F238E27FC236}">
                <a16:creationId xmlns:a16="http://schemas.microsoft.com/office/drawing/2014/main" id="{BDE9149E-6E6D-474D-9EB7-0236CB33A74A}"/>
              </a:ext>
            </a:extLst>
          </p:cNvPr>
          <p:cNvSpPr/>
          <p:nvPr/>
        </p:nvSpPr>
        <p:spPr>
          <a:xfrm>
            <a:off x="1331096" y="6064855"/>
            <a:ext cx="6480720" cy="523220"/>
          </a:xfrm>
          <a:prstGeom prst="rect">
            <a:avLst/>
          </a:prstGeom>
        </p:spPr>
        <p:txBody>
          <a:bodyPr wrap="square">
            <a:spAutoFit/>
          </a:bodyPr>
          <a:lstStyle/>
          <a:p>
            <a:pPr algn="ctr"/>
            <a:r>
              <a:rPr lang="en-US" sz="1400" dirty="0"/>
              <a:t>For current procedures for registration and submission, see: </a:t>
            </a:r>
            <a:r>
              <a:rPr lang="en-US" sz="1400" dirty="0">
                <a:hlinkClick r:id="rId4"/>
              </a:rPr>
              <a:t>https://www.oec.uzh.ch/en/studies/general/theses.html</a:t>
            </a:r>
            <a:r>
              <a:rPr lang="en-US" sz="1400" dirty="0"/>
              <a:t> </a:t>
            </a:r>
          </a:p>
        </p:txBody>
      </p:sp>
    </p:spTree>
    <p:extLst>
      <p:ext uri="{BB962C8B-B14F-4D97-AF65-F5344CB8AC3E}">
        <p14:creationId xmlns:p14="http://schemas.microsoft.com/office/powerpoint/2010/main" val="3261845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a:t>Typical</a:t>
            </a:r>
            <a:r>
              <a:rPr lang="de-CH" dirty="0"/>
              <a:t> </a:t>
            </a:r>
            <a:r>
              <a:rPr lang="de-CH" dirty="0" err="1"/>
              <a:t>structure</a:t>
            </a:r>
            <a:r>
              <a:rPr lang="de-CH" dirty="0"/>
              <a:t> of a final </a:t>
            </a:r>
            <a:r>
              <a:rPr lang="de-CH" dirty="0" err="1"/>
              <a:t>thesis</a:t>
            </a:r>
            <a:r>
              <a:rPr lang="de-CH" dirty="0"/>
              <a:t> (2/2)</a:t>
            </a:r>
          </a:p>
        </p:txBody>
      </p:sp>
      <p:sp>
        <p:nvSpPr>
          <p:cNvPr id="3" name="Inhaltsplatzhalter 2"/>
          <p:cNvSpPr>
            <a:spLocks noGrp="1"/>
          </p:cNvSpPr>
          <p:nvPr>
            <p:ph idx="1"/>
          </p:nvPr>
        </p:nvSpPr>
        <p:spPr/>
        <p:txBody>
          <a:bodyPr/>
          <a:lstStyle/>
          <a:p>
            <a:pPr lvl="1">
              <a:buFont typeface="+mj-lt"/>
              <a:buAutoNum type="arabicPeriod" startAt="3"/>
            </a:pPr>
            <a:r>
              <a:rPr lang="en-US" b="1" dirty="0"/>
              <a:t>Text body</a:t>
            </a:r>
            <a:endParaRPr lang="en-US" sz="1200" dirty="0"/>
          </a:p>
          <a:p>
            <a:pPr marL="804862" lvl="2" indent="-457200">
              <a:spcBef>
                <a:spcPts val="900"/>
              </a:spcBef>
              <a:buFont typeface="+mj-lt"/>
              <a:buAutoNum type="arabicPeriod"/>
            </a:pPr>
            <a:r>
              <a:rPr lang="en-US" sz="1400" dirty="0"/>
              <a:t>Introduction</a:t>
            </a:r>
          </a:p>
          <a:p>
            <a:pPr lvl="3">
              <a:spcBef>
                <a:spcPts val="300"/>
              </a:spcBef>
              <a:buFont typeface="Symbol" panose="05050102010706020507" pitchFamily="18" charset="2"/>
              <a:buChar char="-"/>
            </a:pPr>
            <a:r>
              <a:rPr lang="en-US" sz="1400" dirty="0"/>
              <a:t>Point out gap &amp; formulate research question</a:t>
            </a:r>
          </a:p>
          <a:p>
            <a:pPr lvl="3">
              <a:spcBef>
                <a:spcPts val="300"/>
              </a:spcBef>
              <a:buFont typeface="Symbol" panose="05050102010706020507" pitchFamily="18" charset="2"/>
              <a:buChar char="-"/>
            </a:pPr>
            <a:r>
              <a:rPr lang="en-US" sz="1400" dirty="0"/>
              <a:t>Extract your problem clearly: What is the paper about?</a:t>
            </a:r>
          </a:p>
          <a:p>
            <a:pPr lvl="3">
              <a:spcBef>
                <a:spcPts val="300"/>
              </a:spcBef>
              <a:buFont typeface="Symbol" panose="05050102010706020507" pitchFamily="18" charset="2"/>
              <a:buChar char="-"/>
            </a:pPr>
            <a:r>
              <a:rPr lang="en-US" sz="1400" dirty="0"/>
              <a:t>Formulate the goal precisely: What do I want to achieve with the paper?</a:t>
            </a:r>
          </a:p>
          <a:p>
            <a:pPr marL="804862" lvl="2" indent="-457200">
              <a:spcBef>
                <a:spcPts val="900"/>
              </a:spcBef>
              <a:buFont typeface="+mj-lt"/>
              <a:buAutoNum type="arabicPeriod"/>
            </a:pPr>
            <a:r>
              <a:rPr lang="en-US" sz="1400" dirty="0"/>
              <a:t>Literature review</a:t>
            </a:r>
          </a:p>
          <a:p>
            <a:pPr lvl="3">
              <a:spcBef>
                <a:spcPts val="300"/>
              </a:spcBef>
              <a:buFont typeface="Symbol" panose="05050102010706020507" pitchFamily="18" charset="2"/>
              <a:buChar char="-"/>
            </a:pPr>
            <a:r>
              <a:rPr lang="en-US" sz="1400" dirty="0"/>
              <a:t>Discuss existing research that is relevant for your paper</a:t>
            </a:r>
          </a:p>
          <a:p>
            <a:pPr marL="804862" lvl="2" indent="-457200">
              <a:spcBef>
                <a:spcPts val="900"/>
              </a:spcBef>
              <a:buFont typeface="+mj-lt"/>
              <a:buAutoNum type="arabicPeriod"/>
            </a:pPr>
            <a:r>
              <a:rPr lang="en-US" sz="1400" dirty="0"/>
              <a:t>Method [empirical papers only]</a:t>
            </a:r>
          </a:p>
          <a:p>
            <a:pPr lvl="3">
              <a:spcBef>
                <a:spcPts val="300"/>
              </a:spcBef>
              <a:buFont typeface="Symbol" panose="05050102010706020507" pitchFamily="18" charset="2"/>
              <a:buChar char="-"/>
            </a:pPr>
            <a:r>
              <a:rPr lang="en-US" sz="1400" dirty="0"/>
              <a:t>Present data and how you collected &amp; analyzed them</a:t>
            </a:r>
          </a:p>
          <a:p>
            <a:pPr marL="806450" lvl="3" indent="0">
              <a:spcBef>
                <a:spcPts val="300"/>
              </a:spcBef>
              <a:buNone/>
            </a:pPr>
            <a:r>
              <a:rPr lang="en-US" sz="1400" dirty="0"/>
              <a:t>Theoretical framework [theoretical papers only]</a:t>
            </a:r>
          </a:p>
          <a:p>
            <a:pPr lvl="3">
              <a:spcBef>
                <a:spcPts val="300"/>
              </a:spcBef>
            </a:pPr>
            <a:r>
              <a:rPr lang="en-US" sz="1400" dirty="0">
                <a:sym typeface="Wingdings" pitchFamily="2" charset="2"/>
              </a:rPr>
              <a:t>Applying a new perspective to the problem (maybe use a case if applicable)</a:t>
            </a:r>
            <a:endParaRPr lang="en-US" sz="1400" dirty="0"/>
          </a:p>
          <a:p>
            <a:pPr marL="806450" lvl="2" indent="-457200">
              <a:spcBef>
                <a:spcPts val="900"/>
              </a:spcBef>
              <a:buFont typeface="+mj-lt"/>
              <a:buAutoNum type="arabicPeriod"/>
            </a:pPr>
            <a:r>
              <a:rPr lang="en-US" sz="1400" dirty="0"/>
              <a:t>Your contribution [“Findings” in empirical papers]</a:t>
            </a:r>
          </a:p>
          <a:p>
            <a:pPr lvl="3">
              <a:spcBef>
                <a:spcPts val="300"/>
              </a:spcBef>
              <a:buFont typeface="Symbol" panose="05050102010706020507" pitchFamily="18" charset="2"/>
              <a:buChar char="-"/>
            </a:pPr>
            <a:r>
              <a:rPr lang="en-US" sz="1400" dirty="0"/>
              <a:t>Present the contribution of your paper</a:t>
            </a:r>
          </a:p>
          <a:p>
            <a:pPr marL="804862" lvl="2" indent="-457200">
              <a:spcBef>
                <a:spcPts val="900"/>
              </a:spcBef>
              <a:buFont typeface="+mj-lt"/>
              <a:buAutoNum type="arabicPeriod"/>
            </a:pPr>
            <a:r>
              <a:rPr lang="en-US" sz="1400" dirty="0"/>
              <a:t>Discussion and conclusion</a:t>
            </a:r>
          </a:p>
          <a:p>
            <a:pPr lvl="3">
              <a:spcBef>
                <a:spcPts val="300"/>
              </a:spcBef>
              <a:buFont typeface="Symbol" panose="05050102010706020507" pitchFamily="18" charset="2"/>
              <a:buChar char="-"/>
            </a:pPr>
            <a:r>
              <a:rPr lang="en-US" sz="1400" dirty="0"/>
              <a:t>Reflect on your contribution in light of existing research</a:t>
            </a:r>
          </a:p>
          <a:p>
            <a:endParaRPr lang="en-US" sz="1200" dirty="0"/>
          </a:p>
        </p:txBody>
      </p:sp>
      <p:sp>
        <p:nvSpPr>
          <p:cNvPr id="9"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4</a:t>
            </a:fld>
            <a:endParaRPr lang="en-US" sz="1000" dirty="0">
              <a:latin typeface="Arial" pitchFamily="34" charset="0"/>
              <a:cs typeface="Arial" charset="0"/>
            </a:endParaRPr>
          </a:p>
        </p:txBody>
      </p:sp>
    </p:spTree>
    <p:extLst>
      <p:ext uri="{BB962C8B-B14F-4D97-AF65-F5344CB8AC3E}">
        <p14:creationId xmlns:p14="http://schemas.microsoft.com/office/powerpoint/2010/main" val="2481940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dirty="0"/>
              <a:t>What makes a good final thesis?</a:t>
            </a:r>
          </a:p>
        </p:txBody>
      </p:sp>
      <p:sp>
        <p:nvSpPr>
          <p:cNvPr id="7"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5</a:t>
            </a:fld>
            <a:endParaRPr lang="en-US" sz="1000" dirty="0">
              <a:latin typeface="Arial" pitchFamily="34" charset="0"/>
              <a:cs typeface="Arial"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3775601920"/>
              </p:ext>
            </p:extLst>
          </p:nvPr>
        </p:nvGraphicFramePr>
        <p:xfrm>
          <a:off x="900113" y="1760307"/>
          <a:ext cx="7992366" cy="5069901"/>
        </p:xfrm>
        <a:graphic>
          <a:graphicData uri="http://schemas.openxmlformats.org/drawingml/2006/table">
            <a:tbl>
              <a:tblPr firstRow="1" bandRow="1">
                <a:tableStyleId>{5C22544A-7EE6-4342-B048-85BDC9FD1C3A}</a:tableStyleId>
              </a:tblPr>
              <a:tblGrid>
                <a:gridCol w="3959919">
                  <a:extLst>
                    <a:ext uri="{9D8B030D-6E8A-4147-A177-3AD203B41FA5}">
                      <a16:colId xmlns:a16="http://schemas.microsoft.com/office/drawing/2014/main" val="20000"/>
                    </a:ext>
                  </a:extLst>
                </a:gridCol>
                <a:gridCol w="390657">
                  <a:extLst>
                    <a:ext uri="{9D8B030D-6E8A-4147-A177-3AD203B41FA5}">
                      <a16:colId xmlns:a16="http://schemas.microsoft.com/office/drawing/2014/main" val="20001"/>
                    </a:ext>
                  </a:extLst>
                </a:gridCol>
                <a:gridCol w="3641790">
                  <a:extLst>
                    <a:ext uri="{9D8B030D-6E8A-4147-A177-3AD203B41FA5}">
                      <a16:colId xmlns:a16="http://schemas.microsoft.com/office/drawing/2014/main" val="1758739823"/>
                    </a:ext>
                  </a:extLst>
                </a:gridCol>
              </a:tblGrid>
              <a:tr h="323076">
                <a:tc>
                  <a:txBody>
                    <a:bodyPr/>
                    <a:lstStyle/>
                    <a:p>
                      <a:r>
                        <a:rPr lang="en-US" sz="1400" noProof="0" dirty="0"/>
                        <a:t>Don’t</a:t>
                      </a:r>
                    </a:p>
                  </a:txBody>
                  <a:tcPr/>
                </a:tc>
                <a:tc>
                  <a:txBody>
                    <a:bodyPr/>
                    <a:lstStyle/>
                    <a:p>
                      <a:endParaRPr lang="en-US" sz="1400" noProof="0" dirty="0"/>
                    </a:p>
                  </a:txBody>
                  <a:tcPr>
                    <a:solidFill>
                      <a:schemeClr val="bg1"/>
                    </a:solidFill>
                  </a:tcPr>
                </a:tc>
                <a:tc>
                  <a:txBody>
                    <a:bodyPr/>
                    <a:lstStyle/>
                    <a:p>
                      <a:r>
                        <a:rPr lang="en-US" sz="1400" noProof="0" dirty="0"/>
                        <a:t>Do</a:t>
                      </a:r>
                    </a:p>
                  </a:txBody>
                  <a:tcPr/>
                </a:tc>
                <a:extLst>
                  <a:ext uri="{0D108BD9-81ED-4DB2-BD59-A6C34878D82A}">
                    <a16:rowId xmlns:a16="http://schemas.microsoft.com/office/drawing/2014/main" val="10000"/>
                  </a:ext>
                </a:extLst>
              </a:tr>
              <a:tr h="784425">
                <a:tc>
                  <a:txBody>
                    <a:bodyPr/>
                    <a:lstStyle/>
                    <a:p>
                      <a:r>
                        <a:rPr lang="en-US" sz="1400" noProof="0" dirty="0"/>
                        <a:t>Just</a:t>
                      </a:r>
                      <a:r>
                        <a:rPr lang="en-US" sz="1400" baseline="0" noProof="0" dirty="0"/>
                        <a:t> repeat what is already known</a:t>
                      </a:r>
                      <a:endParaRPr lang="en-US" sz="1400" noProof="0" dirty="0"/>
                    </a:p>
                  </a:txBody>
                  <a:tcPr/>
                </a:tc>
                <a:tc>
                  <a:txBody>
                    <a:bodyPr/>
                    <a:lstStyle/>
                    <a:p>
                      <a:endParaRPr lang="en-US" sz="1400" baseline="0" noProof="0" dirty="0"/>
                    </a:p>
                  </a:txBody>
                  <a:tcPr>
                    <a:solidFill>
                      <a:schemeClr val="bg1"/>
                    </a:solidFill>
                  </a:tcPr>
                </a:tc>
                <a:tc>
                  <a:txBody>
                    <a:bodyPr/>
                    <a:lstStyle/>
                    <a:p>
                      <a:r>
                        <a:rPr lang="en-US" sz="1400" noProof="0" dirty="0"/>
                        <a:t>Dar</a:t>
                      </a:r>
                      <a:r>
                        <a:rPr lang="en-US" sz="1400" baseline="0" noProof="0" dirty="0"/>
                        <a:t>e to go beyond what is already known, show courage with regard to transfer, critical reflection or one’s own contribution</a:t>
                      </a:r>
                    </a:p>
                  </a:txBody>
                  <a:tcPr/>
                </a:tc>
                <a:extLst>
                  <a:ext uri="{0D108BD9-81ED-4DB2-BD59-A6C34878D82A}">
                    <a16:rowId xmlns:a16="http://schemas.microsoft.com/office/drawing/2014/main" val="10001"/>
                  </a:ext>
                </a:extLst>
              </a:tr>
              <a:tr h="712265">
                <a:tc>
                  <a:txBody>
                    <a:bodyPr/>
                    <a:lstStyle/>
                    <a:p>
                      <a:r>
                        <a:rPr lang="en-US" sz="1400" noProof="0" dirty="0"/>
                        <a:t>Remain bound to the already proposed literature of the expose</a:t>
                      </a:r>
                    </a:p>
                  </a:txBody>
                  <a:tcPr/>
                </a:tc>
                <a:tc>
                  <a:txBody>
                    <a:bodyPr/>
                    <a:lstStyle/>
                    <a:p>
                      <a:endParaRPr lang="en-US" sz="1400" noProof="0" dirty="0"/>
                    </a:p>
                  </a:txBody>
                  <a:tcPr>
                    <a:solidFill>
                      <a:schemeClr val="bg1"/>
                    </a:solidFill>
                  </a:tcPr>
                </a:tc>
                <a:tc>
                  <a:txBody>
                    <a:bodyPr/>
                    <a:lstStyle/>
                    <a:p>
                      <a:r>
                        <a:rPr lang="en-US" sz="1400" noProof="0" dirty="0"/>
                        <a:t>Go beyond given literature and try to a certain extent connect literature in a new way</a:t>
                      </a:r>
                    </a:p>
                  </a:txBody>
                  <a:tcPr/>
                </a:tc>
                <a:extLst>
                  <a:ext uri="{0D108BD9-81ED-4DB2-BD59-A6C34878D82A}">
                    <a16:rowId xmlns:a16="http://schemas.microsoft.com/office/drawing/2014/main" val="10002"/>
                  </a:ext>
                </a:extLst>
              </a:tr>
              <a:tr h="504521">
                <a:tc>
                  <a:txBody>
                    <a:bodyPr/>
                    <a:lstStyle/>
                    <a:p>
                      <a:r>
                        <a:rPr lang="en-US" sz="1400" noProof="0" dirty="0"/>
                        <a:t>Let results speak for themselves</a:t>
                      </a:r>
                    </a:p>
                  </a:txBody>
                  <a:tcPr/>
                </a:tc>
                <a:tc>
                  <a:txBody>
                    <a:bodyPr/>
                    <a:lstStyle/>
                    <a:p>
                      <a:endParaRPr lang="en-US" sz="1400" noProof="0" dirty="0"/>
                    </a:p>
                  </a:txBody>
                  <a:tcPr>
                    <a:solidFill>
                      <a:schemeClr val="bg1"/>
                    </a:solidFill>
                  </a:tcPr>
                </a:tc>
                <a:tc>
                  <a:txBody>
                    <a:bodyPr/>
                    <a:lstStyle/>
                    <a:p>
                      <a:r>
                        <a:rPr lang="en-US" sz="1400" noProof="0" dirty="0"/>
                        <a:t>Connect results to existing literature, show the contribution</a:t>
                      </a:r>
                      <a:r>
                        <a:rPr lang="en-US" sz="1400" baseline="0" noProof="0" dirty="0"/>
                        <a:t> of the paper</a:t>
                      </a:r>
                      <a:endParaRPr lang="en-US" sz="1400" noProof="0" dirty="0"/>
                    </a:p>
                  </a:txBody>
                  <a:tcPr/>
                </a:tc>
                <a:extLst>
                  <a:ext uri="{0D108BD9-81ED-4DB2-BD59-A6C34878D82A}">
                    <a16:rowId xmlns:a16="http://schemas.microsoft.com/office/drawing/2014/main" val="10003"/>
                  </a:ext>
                </a:extLst>
              </a:tr>
              <a:tr h="920009">
                <a:tc>
                  <a:txBody>
                    <a:bodyPr/>
                    <a:lstStyle/>
                    <a:p>
                      <a:r>
                        <a:rPr lang="en-US" sz="1400" noProof="0" dirty="0"/>
                        <a:t>Do</a:t>
                      </a:r>
                      <a:r>
                        <a:rPr lang="en-US" sz="1400" baseline="0" noProof="0" dirty="0"/>
                        <a:t> not connect the different text modules/chapters</a:t>
                      </a:r>
                      <a:endParaRPr lang="en-US" sz="1400" noProof="0" dirty="0"/>
                    </a:p>
                  </a:txBody>
                  <a:tcPr/>
                </a:tc>
                <a:tc>
                  <a:txBody>
                    <a:bodyPr/>
                    <a:lstStyle/>
                    <a:p>
                      <a:endParaRPr lang="en-US" sz="1400" noProof="0" dirty="0"/>
                    </a:p>
                  </a:txBody>
                  <a:tcPr>
                    <a:solidFill>
                      <a:schemeClr val="bg1"/>
                    </a:solidFill>
                  </a:tcPr>
                </a:tc>
                <a:tc>
                  <a:txBody>
                    <a:bodyPr/>
                    <a:lstStyle/>
                    <a:p>
                      <a:r>
                        <a:rPr lang="en-US" sz="1400" noProof="0" dirty="0"/>
                        <a:t>Connect arguments and show the relevance</a:t>
                      </a:r>
                      <a:r>
                        <a:rPr lang="en-US" sz="1400" baseline="0" noProof="0" dirty="0"/>
                        <a:t> for the research question. </a:t>
                      </a:r>
                      <a:r>
                        <a:rPr lang="en-US" sz="1400" dirty="0"/>
                        <a:t>Make the structure of the argumentation transparent</a:t>
                      </a:r>
                      <a:endParaRPr lang="en-US" sz="1400" noProof="0" dirty="0"/>
                    </a:p>
                  </a:txBody>
                  <a:tcPr/>
                </a:tc>
                <a:extLst>
                  <a:ext uri="{0D108BD9-81ED-4DB2-BD59-A6C34878D82A}">
                    <a16:rowId xmlns:a16="http://schemas.microsoft.com/office/drawing/2014/main" val="10004"/>
                  </a:ext>
                </a:extLst>
              </a:tr>
              <a:tr h="712265">
                <a:tc>
                  <a:txBody>
                    <a:bodyPr/>
                    <a:lstStyle/>
                    <a:p>
                      <a:r>
                        <a:rPr lang="en-US" sz="1400" noProof="0" dirty="0"/>
                        <a:t>Contain</a:t>
                      </a:r>
                      <a:r>
                        <a:rPr lang="en-US" sz="1400" baseline="0" noProof="0" dirty="0"/>
                        <a:t> undocumented or unproven claims</a:t>
                      </a:r>
                      <a:endParaRPr lang="en-US" sz="1400" noProof="0" dirty="0"/>
                    </a:p>
                  </a:txBody>
                  <a:tcPr/>
                </a:tc>
                <a:tc>
                  <a:txBody>
                    <a:bodyPr/>
                    <a:lstStyle/>
                    <a:p>
                      <a:endParaRPr lang="en-US" sz="1400" noProof="0" dirty="0"/>
                    </a:p>
                  </a:txBody>
                  <a:tcPr>
                    <a:solidFill>
                      <a:schemeClr val="bg1"/>
                    </a:solidFill>
                  </a:tcPr>
                </a:tc>
                <a:tc>
                  <a:txBody>
                    <a:bodyPr/>
                    <a:lstStyle/>
                    <a:p>
                      <a:r>
                        <a:rPr lang="en-US" sz="1400" noProof="0" dirty="0"/>
                        <a:t>Document or prove their statements</a:t>
                      </a:r>
                      <a:r>
                        <a:rPr lang="en-US" sz="1400" baseline="0" noProof="0" dirty="0"/>
                        <a:t> by providing good arguments, examples, quotes or references</a:t>
                      </a:r>
                      <a:endParaRPr lang="en-US" sz="1400" noProof="0" dirty="0"/>
                    </a:p>
                  </a:txBody>
                  <a:tcPr/>
                </a:tc>
                <a:extLst>
                  <a:ext uri="{0D108BD9-81ED-4DB2-BD59-A6C34878D82A}">
                    <a16:rowId xmlns:a16="http://schemas.microsoft.com/office/drawing/2014/main" val="10005"/>
                  </a:ext>
                </a:extLst>
              </a:tr>
              <a:tr h="504521">
                <a:tc>
                  <a:txBody>
                    <a:bodyPr/>
                    <a:lstStyle/>
                    <a:p>
                      <a:r>
                        <a:rPr lang="en-US" sz="1400" noProof="0" dirty="0"/>
                        <a:t>Only</a:t>
                      </a:r>
                      <a:r>
                        <a:rPr lang="en-US" sz="1400" baseline="0" noProof="0" dirty="0"/>
                        <a:t> occasionally pay attention to the formatting guidelines</a:t>
                      </a:r>
                    </a:p>
                  </a:txBody>
                  <a:tcPr/>
                </a:tc>
                <a:tc>
                  <a:txBody>
                    <a:bodyPr/>
                    <a:lstStyle/>
                    <a:p>
                      <a:endParaRPr lang="en-US" sz="1400" noProof="0" dirty="0"/>
                    </a:p>
                  </a:txBody>
                  <a:tcPr>
                    <a:solidFill>
                      <a:schemeClr val="bg1"/>
                    </a:solidFill>
                  </a:tcPr>
                </a:tc>
                <a:tc>
                  <a:txBody>
                    <a:bodyPr/>
                    <a:lstStyle/>
                    <a:p>
                      <a:r>
                        <a:rPr lang="en-US" sz="1400" noProof="0" dirty="0"/>
                        <a:t>Take the formal requirements seriously</a:t>
                      </a:r>
                    </a:p>
                  </a:txBody>
                  <a:tcPr/>
                </a:tc>
                <a:extLst>
                  <a:ext uri="{0D108BD9-81ED-4DB2-BD59-A6C34878D82A}">
                    <a16:rowId xmlns:a16="http://schemas.microsoft.com/office/drawing/2014/main" val="10006"/>
                  </a:ext>
                </a:extLst>
              </a:tr>
              <a:tr h="504521">
                <a:tc>
                  <a:txBody>
                    <a:bodyPr/>
                    <a:lstStyle/>
                    <a:p>
                      <a:r>
                        <a:rPr lang="en-US" sz="1400" noProof="0" dirty="0"/>
                        <a:t>Shed away from</a:t>
                      </a:r>
                      <a:r>
                        <a:rPr lang="en-US" sz="1400" baseline="0" noProof="0" dirty="0"/>
                        <a:t> theories</a:t>
                      </a:r>
                      <a:endParaRPr lang="en-US" sz="1400" noProof="0" dirty="0"/>
                    </a:p>
                  </a:txBody>
                  <a:tcPr/>
                </a:tc>
                <a:tc>
                  <a:txBody>
                    <a:bodyPr/>
                    <a:lstStyle/>
                    <a:p>
                      <a:endParaRPr lang="en-US" sz="1400" noProof="0" dirty="0"/>
                    </a:p>
                  </a:txBody>
                  <a:tcPr>
                    <a:solidFill>
                      <a:schemeClr val="bg1"/>
                    </a:solidFill>
                  </a:tcPr>
                </a:tc>
                <a:tc>
                  <a:txBody>
                    <a:bodyPr/>
                    <a:lstStyle/>
                    <a:p>
                      <a:r>
                        <a:rPr lang="en-US" sz="1400" noProof="0" dirty="0"/>
                        <a:t>Dare</a:t>
                      </a:r>
                      <a:r>
                        <a:rPr lang="en-US" sz="1400" baseline="0" noProof="0" dirty="0"/>
                        <a:t> to make new theoretical claims to a certain degree</a:t>
                      </a:r>
                      <a:endParaRPr lang="en-US" sz="1400" noProof="0" dirty="0"/>
                    </a:p>
                  </a:txBody>
                  <a:tcPr/>
                </a:tc>
                <a:extLst>
                  <a:ext uri="{0D108BD9-81ED-4DB2-BD59-A6C34878D82A}">
                    <a16:rowId xmlns:a16="http://schemas.microsoft.com/office/drawing/2014/main" val="10007"/>
                  </a:ext>
                </a:extLst>
              </a:tr>
            </a:tbl>
          </a:graphicData>
        </a:graphic>
      </p:graphicFrame>
      <p:grpSp>
        <p:nvGrpSpPr>
          <p:cNvPr id="40" name="Gruppieren 39">
            <a:extLst>
              <a:ext uri="{FF2B5EF4-FFF2-40B4-BE49-F238E27FC236}">
                <a16:creationId xmlns:a16="http://schemas.microsoft.com/office/drawing/2014/main" id="{7B0A143F-4B17-354D-90AC-1C143A5ED8C0}"/>
              </a:ext>
            </a:extLst>
          </p:cNvPr>
          <p:cNvGrpSpPr/>
          <p:nvPr/>
        </p:nvGrpSpPr>
        <p:grpSpPr>
          <a:xfrm>
            <a:off x="4896274" y="2298256"/>
            <a:ext cx="344290" cy="4472854"/>
            <a:chOff x="4927930" y="2263544"/>
            <a:chExt cx="344290" cy="4472854"/>
          </a:xfrm>
        </p:grpSpPr>
        <p:grpSp>
          <p:nvGrpSpPr>
            <p:cNvPr id="9" name="Grafik 3" descr="Engelsgesicht mit einfarbiger Füllung mit einfarbiger Füllung">
              <a:extLst>
                <a:ext uri="{FF2B5EF4-FFF2-40B4-BE49-F238E27FC236}">
                  <a16:creationId xmlns:a16="http://schemas.microsoft.com/office/drawing/2014/main" id="{5911E373-5D16-7348-C83F-374219B5094D}"/>
                </a:ext>
              </a:extLst>
            </p:cNvPr>
            <p:cNvGrpSpPr/>
            <p:nvPr/>
          </p:nvGrpSpPr>
          <p:grpSpPr>
            <a:xfrm>
              <a:off x="4933208" y="3660051"/>
              <a:ext cx="330002" cy="364739"/>
              <a:chOff x="95250" y="2208985"/>
              <a:chExt cx="723900" cy="800100"/>
            </a:xfrm>
            <a:solidFill>
              <a:srgbClr val="FFC000"/>
            </a:solidFill>
          </p:grpSpPr>
          <p:sp>
            <p:nvSpPr>
              <p:cNvPr id="10" name="Freihandform: Form 9">
                <a:extLst>
                  <a:ext uri="{FF2B5EF4-FFF2-40B4-BE49-F238E27FC236}">
                    <a16:creationId xmlns:a16="http://schemas.microsoft.com/office/drawing/2014/main" id="{A63E1E5B-8782-0CBF-12E6-1480E798CE7B}"/>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11" name="Freihandform: Form 10">
                <a:extLst>
                  <a:ext uri="{FF2B5EF4-FFF2-40B4-BE49-F238E27FC236}">
                    <a16:creationId xmlns:a16="http://schemas.microsoft.com/office/drawing/2014/main" id="{AC9C6849-C77A-0587-57AD-14CE27A18AAE}"/>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12" name="Grafik 3" descr="Engelsgesicht mit einfarbiger Füllung mit einfarbiger Füllung">
              <a:extLst>
                <a:ext uri="{FF2B5EF4-FFF2-40B4-BE49-F238E27FC236}">
                  <a16:creationId xmlns:a16="http://schemas.microsoft.com/office/drawing/2014/main" id="{71DC1247-4D17-9821-BD5C-5FEC04228FEC}"/>
                </a:ext>
              </a:extLst>
            </p:cNvPr>
            <p:cNvGrpSpPr/>
            <p:nvPr/>
          </p:nvGrpSpPr>
          <p:grpSpPr>
            <a:xfrm>
              <a:off x="4933208" y="4427221"/>
              <a:ext cx="330002" cy="364739"/>
              <a:chOff x="95250" y="2208985"/>
              <a:chExt cx="723900" cy="800100"/>
            </a:xfrm>
            <a:solidFill>
              <a:srgbClr val="FFC000"/>
            </a:solidFill>
          </p:grpSpPr>
          <p:sp>
            <p:nvSpPr>
              <p:cNvPr id="13" name="Freihandform: Form 12">
                <a:extLst>
                  <a:ext uri="{FF2B5EF4-FFF2-40B4-BE49-F238E27FC236}">
                    <a16:creationId xmlns:a16="http://schemas.microsoft.com/office/drawing/2014/main" id="{0C9FE63D-0F0C-DEE9-7EA7-4D7316BFABA8}"/>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14" name="Freihandform: Form 13">
                <a:extLst>
                  <a:ext uri="{FF2B5EF4-FFF2-40B4-BE49-F238E27FC236}">
                    <a16:creationId xmlns:a16="http://schemas.microsoft.com/office/drawing/2014/main" id="{99101A35-A660-6DA3-A999-D1E96C925DDB}"/>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15" name="Grafik 3" descr="Engelsgesicht mit einfarbiger Füllung mit einfarbiger Füllung">
              <a:extLst>
                <a:ext uri="{FF2B5EF4-FFF2-40B4-BE49-F238E27FC236}">
                  <a16:creationId xmlns:a16="http://schemas.microsoft.com/office/drawing/2014/main" id="{296AD716-036D-631F-407F-98C2352B0754}"/>
                </a:ext>
              </a:extLst>
            </p:cNvPr>
            <p:cNvGrpSpPr/>
            <p:nvPr/>
          </p:nvGrpSpPr>
          <p:grpSpPr>
            <a:xfrm>
              <a:off x="4938003" y="5253066"/>
              <a:ext cx="330002" cy="364739"/>
              <a:chOff x="95250" y="2208985"/>
              <a:chExt cx="723900" cy="800100"/>
            </a:xfrm>
            <a:solidFill>
              <a:srgbClr val="FFC000"/>
            </a:solidFill>
          </p:grpSpPr>
          <p:sp>
            <p:nvSpPr>
              <p:cNvPr id="16" name="Freihandform: Form 15">
                <a:extLst>
                  <a:ext uri="{FF2B5EF4-FFF2-40B4-BE49-F238E27FC236}">
                    <a16:creationId xmlns:a16="http://schemas.microsoft.com/office/drawing/2014/main" id="{8E056886-2584-0BD0-5048-063D4A8A47BB}"/>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17" name="Freihandform: Form 16">
                <a:extLst>
                  <a:ext uri="{FF2B5EF4-FFF2-40B4-BE49-F238E27FC236}">
                    <a16:creationId xmlns:a16="http://schemas.microsoft.com/office/drawing/2014/main" id="{26A3C2DE-4B4D-202A-03A0-7BEB0C3E47D6}"/>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18" name="Grafik 3" descr="Engelsgesicht mit einfarbiger Füllung mit einfarbiger Füllung">
              <a:extLst>
                <a:ext uri="{FF2B5EF4-FFF2-40B4-BE49-F238E27FC236}">
                  <a16:creationId xmlns:a16="http://schemas.microsoft.com/office/drawing/2014/main" id="{23D4828E-9C8F-9422-0047-617A0BE2BF70}"/>
                </a:ext>
              </a:extLst>
            </p:cNvPr>
            <p:cNvGrpSpPr/>
            <p:nvPr/>
          </p:nvGrpSpPr>
          <p:grpSpPr>
            <a:xfrm>
              <a:off x="4927930" y="5838549"/>
              <a:ext cx="330002" cy="364739"/>
              <a:chOff x="95250" y="2208985"/>
              <a:chExt cx="723900" cy="800100"/>
            </a:xfrm>
            <a:solidFill>
              <a:srgbClr val="FFC000"/>
            </a:solidFill>
          </p:grpSpPr>
          <p:sp>
            <p:nvSpPr>
              <p:cNvPr id="19" name="Freihandform: Form 18">
                <a:extLst>
                  <a:ext uri="{FF2B5EF4-FFF2-40B4-BE49-F238E27FC236}">
                    <a16:creationId xmlns:a16="http://schemas.microsoft.com/office/drawing/2014/main" id="{C6EA8C58-DA01-5585-8F7C-D3FBD9292771}"/>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20" name="Freihandform: Form 19">
                <a:extLst>
                  <a:ext uri="{FF2B5EF4-FFF2-40B4-BE49-F238E27FC236}">
                    <a16:creationId xmlns:a16="http://schemas.microsoft.com/office/drawing/2014/main" id="{7F5DB2FC-69C4-82AC-0061-3F9948E20E7D}"/>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21" name="Grafik 3" descr="Engelsgesicht mit einfarbiger Füllung mit einfarbiger Füllung">
              <a:extLst>
                <a:ext uri="{FF2B5EF4-FFF2-40B4-BE49-F238E27FC236}">
                  <a16:creationId xmlns:a16="http://schemas.microsoft.com/office/drawing/2014/main" id="{BB0C4B21-DC6E-6EB0-26CF-83AE8BA2CA74}"/>
                </a:ext>
              </a:extLst>
            </p:cNvPr>
            <p:cNvGrpSpPr/>
            <p:nvPr/>
          </p:nvGrpSpPr>
          <p:grpSpPr>
            <a:xfrm>
              <a:off x="4942218" y="6371659"/>
              <a:ext cx="330002" cy="364739"/>
              <a:chOff x="95250" y="2208985"/>
              <a:chExt cx="723900" cy="800100"/>
            </a:xfrm>
            <a:solidFill>
              <a:srgbClr val="FFC000"/>
            </a:solidFill>
          </p:grpSpPr>
          <p:sp>
            <p:nvSpPr>
              <p:cNvPr id="22" name="Freihandform: Form 21">
                <a:extLst>
                  <a:ext uri="{FF2B5EF4-FFF2-40B4-BE49-F238E27FC236}">
                    <a16:creationId xmlns:a16="http://schemas.microsoft.com/office/drawing/2014/main" id="{F7DFC55E-A636-A145-9C83-6A4192054F43}"/>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23" name="Freihandform: Form 22">
                <a:extLst>
                  <a:ext uri="{FF2B5EF4-FFF2-40B4-BE49-F238E27FC236}">
                    <a16:creationId xmlns:a16="http://schemas.microsoft.com/office/drawing/2014/main" id="{4ED2DCB5-B070-C702-84B7-2FB31EC515B8}"/>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24" name="Grafik 3" descr="Engelsgesicht mit einfarbiger Füllung mit einfarbiger Füllung">
              <a:extLst>
                <a:ext uri="{FF2B5EF4-FFF2-40B4-BE49-F238E27FC236}">
                  <a16:creationId xmlns:a16="http://schemas.microsoft.com/office/drawing/2014/main" id="{E7B80ED1-3A9C-F2AB-73E1-E3DF335A0B53}"/>
                </a:ext>
              </a:extLst>
            </p:cNvPr>
            <p:cNvGrpSpPr/>
            <p:nvPr/>
          </p:nvGrpSpPr>
          <p:grpSpPr>
            <a:xfrm>
              <a:off x="4932041" y="2979308"/>
              <a:ext cx="330002" cy="364739"/>
              <a:chOff x="95250" y="2208985"/>
              <a:chExt cx="723900" cy="800100"/>
            </a:xfrm>
            <a:solidFill>
              <a:srgbClr val="FFC000"/>
            </a:solidFill>
          </p:grpSpPr>
          <p:sp>
            <p:nvSpPr>
              <p:cNvPr id="25" name="Freihandform: Form 24">
                <a:extLst>
                  <a:ext uri="{FF2B5EF4-FFF2-40B4-BE49-F238E27FC236}">
                    <a16:creationId xmlns:a16="http://schemas.microsoft.com/office/drawing/2014/main" id="{68B128B9-9168-0130-80CC-ABF9960A37BA}"/>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26" name="Freihandform: Form 25">
                <a:extLst>
                  <a:ext uri="{FF2B5EF4-FFF2-40B4-BE49-F238E27FC236}">
                    <a16:creationId xmlns:a16="http://schemas.microsoft.com/office/drawing/2014/main" id="{246A2378-8668-E0DE-520B-A407F1B77FA2}"/>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nvGrpSpPr>
            <p:cNvPr id="27" name="Grafik 3" descr="Engelsgesicht mit einfarbiger Füllung mit einfarbiger Füllung">
              <a:extLst>
                <a:ext uri="{FF2B5EF4-FFF2-40B4-BE49-F238E27FC236}">
                  <a16:creationId xmlns:a16="http://schemas.microsoft.com/office/drawing/2014/main" id="{87E2B3AD-3724-9E40-15AC-C1E44302B5A0}"/>
                </a:ext>
              </a:extLst>
            </p:cNvPr>
            <p:cNvGrpSpPr/>
            <p:nvPr/>
          </p:nvGrpSpPr>
          <p:grpSpPr>
            <a:xfrm>
              <a:off x="4932040" y="2263544"/>
              <a:ext cx="330002" cy="364739"/>
              <a:chOff x="95250" y="2208985"/>
              <a:chExt cx="723900" cy="800100"/>
            </a:xfrm>
            <a:solidFill>
              <a:srgbClr val="FFC000"/>
            </a:solidFill>
          </p:grpSpPr>
          <p:sp>
            <p:nvSpPr>
              <p:cNvPr id="28" name="Freihandform: Form 27">
                <a:extLst>
                  <a:ext uri="{FF2B5EF4-FFF2-40B4-BE49-F238E27FC236}">
                    <a16:creationId xmlns:a16="http://schemas.microsoft.com/office/drawing/2014/main" id="{EC5083D6-40F1-F60D-0790-BC32D362F0B7}"/>
                  </a:ext>
                </a:extLst>
              </p:cNvPr>
              <p:cNvSpPr/>
              <p:nvPr/>
            </p:nvSpPr>
            <p:spPr>
              <a:xfrm>
                <a:off x="95250" y="2285185"/>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5352 w 723900"/>
                  <a:gd name="connsiteY5" fmla="*/ 345662 h 723900"/>
                  <a:gd name="connsiteX6" fmla="*/ 130683 w 723900"/>
                  <a:gd name="connsiteY6" fmla="*/ 323088 h 723900"/>
                  <a:gd name="connsiteX7" fmla="*/ 243707 w 723900"/>
                  <a:gd name="connsiteY7" fmla="*/ 249804 h 723900"/>
                  <a:gd name="connsiteX8" fmla="*/ 316992 w 723900"/>
                  <a:gd name="connsiteY8" fmla="*/ 323088 h 723900"/>
                  <a:gd name="connsiteX9" fmla="*/ 301467 w 723900"/>
                  <a:gd name="connsiteY9" fmla="*/ 345106 h 723900"/>
                  <a:gd name="connsiteX10" fmla="*/ 279749 w 723900"/>
                  <a:gd name="connsiteY10" fmla="*/ 330994 h 723900"/>
                  <a:gd name="connsiteX11" fmla="*/ 212006 w 723900"/>
                  <a:gd name="connsiteY11" fmla="*/ 286914 h 723900"/>
                  <a:gd name="connsiteX12" fmla="*/ 167926 w 723900"/>
                  <a:gd name="connsiteY12" fmla="*/ 330994 h 723900"/>
                  <a:gd name="connsiteX13" fmla="*/ 145352 w 723900"/>
                  <a:gd name="connsiteY13" fmla="*/ 345662 h 723900"/>
                  <a:gd name="connsiteX14" fmla="*/ 550831 w 723900"/>
                  <a:gd name="connsiteY14" fmla="*/ 516446 h 723900"/>
                  <a:gd name="connsiteX15" fmla="*/ 216941 w 723900"/>
                  <a:gd name="connsiteY15" fmla="*/ 560318 h 723900"/>
                  <a:gd name="connsiteX16" fmla="*/ 173069 w 723900"/>
                  <a:gd name="connsiteY16" fmla="*/ 516446 h 723900"/>
                  <a:gd name="connsiteX17" fmla="*/ 176546 w 723900"/>
                  <a:gd name="connsiteY17" fmla="*/ 489728 h 723900"/>
                  <a:gd name="connsiteX18" fmla="*/ 203264 w 723900"/>
                  <a:gd name="connsiteY18" fmla="*/ 493205 h 723900"/>
                  <a:gd name="connsiteX19" fmla="*/ 483722 w 723900"/>
                  <a:gd name="connsiteY19" fmla="*/ 530119 h 723900"/>
                  <a:gd name="connsiteX20" fmla="*/ 520637 w 723900"/>
                  <a:gd name="connsiteY20" fmla="*/ 493205 h 723900"/>
                  <a:gd name="connsiteX21" fmla="*/ 547354 w 723900"/>
                  <a:gd name="connsiteY21" fmla="*/ 489728 h 723900"/>
                  <a:gd name="connsiteX22" fmla="*/ 550831 w 723900"/>
                  <a:gd name="connsiteY22" fmla="*/ 516446 h 723900"/>
                  <a:gd name="connsiteX23" fmla="*/ 578549 w 723900"/>
                  <a:gd name="connsiteY23" fmla="*/ 345662 h 723900"/>
                  <a:gd name="connsiteX24" fmla="*/ 555974 w 723900"/>
                  <a:gd name="connsiteY24" fmla="*/ 330994 h 723900"/>
                  <a:gd name="connsiteX25" fmla="*/ 488231 w 723900"/>
                  <a:gd name="connsiteY25" fmla="*/ 286914 h 723900"/>
                  <a:gd name="connsiteX26" fmla="*/ 444151 w 723900"/>
                  <a:gd name="connsiteY26" fmla="*/ 330994 h 723900"/>
                  <a:gd name="connsiteX27" fmla="*/ 421020 w 723900"/>
                  <a:gd name="connsiteY27" fmla="*/ 344806 h 723900"/>
                  <a:gd name="connsiteX28" fmla="*/ 406908 w 723900"/>
                  <a:gd name="connsiteY28" fmla="*/ 323088 h 723900"/>
                  <a:gd name="connsiteX29" fmla="*/ 519932 w 723900"/>
                  <a:gd name="connsiteY29" fmla="*/ 249803 h 723900"/>
                  <a:gd name="connsiteX30" fmla="*/ 593217 w 723900"/>
                  <a:gd name="connsiteY30" fmla="*/ 323088 h 723900"/>
                  <a:gd name="connsiteX31" fmla="*/ 578549 w 723900"/>
                  <a:gd name="connsiteY31" fmla="*/ 345662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45352" y="345662"/>
                    </a:moveTo>
                    <a:cubicBezTo>
                      <a:pt x="135072" y="343472"/>
                      <a:pt x="128507" y="333371"/>
                      <a:pt x="130683" y="323088"/>
                    </a:cubicBezTo>
                    <a:cubicBezTo>
                      <a:pt x="141657" y="271641"/>
                      <a:pt x="192259" y="238830"/>
                      <a:pt x="243707" y="249804"/>
                    </a:cubicBezTo>
                    <a:cubicBezTo>
                      <a:pt x="280450" y="257641"/>
                      <a:pt x="309155" y="286344"/>
                      <a:pt x="316992" y="323088"/>
                    </a:cubicBezTo>
                    <a:cubicBezTo>
                      <a:pt x="318785" y="333455"/>
                      <a:pt x="311834" y="343312"/>
                      <a:pt x="301467" y="345106"/>
                    </a:cubicBezTo>
                    <a:cubicBezTo>
                      <a:pt x="291652" y="346803"/>
                      <a:pt x="282186" y="340652"/>
                      <a:pt x="279749" y="330994"/>
                    </a:cubicBezTo>
                    <a:cubicBezTo>
                      <a:pt x="273214" y="300115"/>
                      <a:pt x="242885" y="280380"/>
                      <a:pt x="212006" y="286914"/>
                    </a:cubicBezTo>
                    <a:cubicBezTo>
                      <a:pt x="189887" y="291595"/>
                      <a:pt x="172606" y="308875"/>
                      <a:pt x="167926" y="330994"/>
                    </a:cubicBezTo>
                    <a:cubicBezTo>
                      <a:pt x="165736" y="341273"/>
                      <a:pt x="155635" y="347838"/>
                      <a:pt x="145352" y="345662"/>
                    </a:cubicBezTo>
                    <a:close/>
                    <a:moveTo>
                      <a:pt x="550831" y="516446"/>
                    </a:moveTo>
                    <a:cubicBezTo>
                      <a:pt x="470745" y="620761"/>
                      <a:pt x="321257" y="640404"/>
                      <a:pt x="216941" y="560318"/>
                    </a:cubicBezTo>
                    <a:cubicBezTo>
                      <a:pt x="200466" y="547669"/>
                      <a:pt x="185718" y="532920"/>
                      <a:pt x="173069" y="516446"/>
                    </a:cubicBezTo>
                    <a:cubicBezTo>
                      <a:pt x="166651" y="508107"/>
                      <a:pt x="168208" y="496146"/>
                      <a:pt x="176546" y="489728"/>
                    </a:cubicBezTo>
                    <a:cubicBezTo>
                      <a:pt x="184884" y="483310"/>
                      <a:pt x="196846" y="484866"/>
                      <a:pt x="203264" y="493205"/>
                    </a:cubicBezTo>
                    <a:cubicBezTo>
                      <a:pt x="270517" y="580845"/>
                      <a:pt x="396083" y="597372"/>
                      <a:pt x="483722" y="530119"/>
                    </a:cubicBezTo>
                    <a:cubicBezTo>
                      <a:pt x="497587" y="519479"/>
                      <a:pt x="509997" y="507069"/>
                      <a:pt x="520637" y="493205"/>
                    </a:cubicBezTo>
                    <a:cubicBezTo>
                      <a:pt x="527054" y="484866"/>
                      <a:pt x="539016" y="483310"/>
                      <a:pt x="547354" y="489728"/>
                    </a:cubicBezTo>
                    <a:cubicBezTo>
                      <a:pt x="555692" y="496146"/>
                      <a:pt x="557249" y="508107"/>
                      <a:pt x="550831" y="516446"/>
                    </a:cubicBezTo>
                    <a:close/>
                    <a:moveTo>
                      <a:pt x="578549" y="345662"/>
                    </a:moveTo>
                    <a:cubicBezTo>
                      <a:pt x="568265" y="347838"/>
                      <a:pt x="558164" y="341273"/>
                      <a:pt x="555974" y="330994"/>
                    </a:cubicBezTo>
                    <a:cubicBezTo>
                      <a:pt x="549439" y="300115"/>
                      <a:pt x="519110" y="280380"/>
                      <a:pt x="488231" y="286914"/>
                    </a:cubicBezTo>
                    <a:cubicBezTo>
                      <a:pt x="466112" y="291595"/>
                      <a:pt x="448831" y="308875"/>
                      <a:pt x="444151" y="330994"/>
                    </a:cubicBezTo>
                    <a:cubicBezTo>
                      <a:pt x="441577" y="341195"/>
                      <a:pt x="431222" y="347379"/>
                      <a:pt x="421020" y="344806"/>
                    </a:cubicBezTo>
                    <a:cubicBezTo>
                      <a:pt x="411361" y="342369"/>
                      <a:pt x="405211" y="332904"/>
                      <a:pt x="406908" y="323088"/>
                    </a:cubicBezTo>
                    <a:cubicBezTo>
                      <a:pt x="417882" y="271641"/>
                      <a:pt x="468484" y="238830"/>
                      <a:pt x="519932" y="249803"/>
                    </a:cubicBezTo>
                    <a:cubicBezTo>
                      <a:pt x="556675" y="257641"/>
                      <a:pt x="585380" y="286344"/>
                      <a:pt x="593217" y="323088"/>
                    </a:cubicBezTo>
                    <a:cubicBezTo>
                      <a:pt x="595393" y="333371"/>
                      <a:pt x="588828" y="343472"/>
                      <a:pt x="578549" y="345662"/>
                    </a:cubicBezTo>
                    <a:close/>
                  </a:path>
                </a:pathLst>
              </a:custGeom>
              <a:grpFill/>
              <a:ln w="9525" cap="flat">
                <a:noFill/>
                <a:prstDash val="solid"/>
                <a:miter/>
              </a:ln>
            </p:spPr>
            <p:txBody>
              <a:bodyPr rtlCol="0" anchor="ctr"/>
              <a:lstStyle/>
              <a:p>
                <a:endParaRPr lang="de-CH"/>
              </a:p>
            </p:txBody>
          </p:sp>
          <p:sp>
            <p:nvSpPr>
              <p:cNvPr id="29" name="Freihandform: Form 28">
                <a:extLst>
                  <a:ext uri="{FF2B5EF4-FFF2-40B4-BE49-F238E27FC236}">
                    <a16:creationId xmlns:a16="http://schemas.microsoft.com/office/drawing/2014/main" id="{A64928BB-7CDB-35B0-AE8F-4EDA0BB35624}"/>
                  </a:ext>
                </a:extLst>
              </p:cNvPr>
              <p:cNvSpPr/>
              <p:nvPr/>
            </p:nvSpPr>
            <p:spPr>
              <a:xfrm>
                <a:off x="133350" y="2208985"/>
                <a:ext cx="647700" cy="146399"/>
              </a:xfrm>
              <a:custGeom>
                <a:avLst/>
                <a:gdLst>
                  <a:gd name="connsiteX0" fmla="*/ 50673 w 647700"/>
                  <a:gd name="connsiteY0" fmla="*/ 146399 h 146399"/>
                  <a:gd name="connsiteX1" fmla="*/ 83439 w 647700"/>
                  <a:gd name="connsiteY1" fmla="*/ 118682 h 146399"/>
                  <a:gd name="connsiteX2" fmla="*/ 39719 w 647700"/>
                  <a:gd name="connsiteY2" fmla="*/ 95250 h 146399"/>
                  <a:gd name="connsiteX3" fmla="*/ 323850 w 647700"/>
                  <a:gd name="connsiteY3" fmla="*/ 38100 h 146399"/>
                  <a:gd name="connsiteX4" fmla="*/ 607981 w 647700"/>
                  <a:gd name="connsiteY4" fmla="*/ 95250 h 146399"/>
                  <a:gd name="connsiteX5" fmla="*/ 564261 w 647700"/>
                  <a:gd name="connsiteY5" fmla="*/ 118682 h 146399"/>
                  <a:gd name="connsiteX6" fmla="*/ 597027 w 647700"/>
                  <a:gd name="connsiteY6" fmla="*/ 146399 h 146399"/>
                  <a:gd name="connsiteX7" fmla="*/ 647700 w 647700"/>
                  <a:gd name="connsiteY7" fmla="*/ 95250 h 146399"/>
                  <a:gd name="connsiteX8" fmla="*/ 323850 w 647700"/>
                  <a:gd name="connsiteY8" fmla="*/ 0 h 146399"/>
                  <a:gd name="connsiteX9" fmla="*/ 0 w 647700"/>
                  <a:gd name="connsiteY9" fmla="*/ 95250 h 146399"/>
                  <a:gd name="connsiteX10" fmla="*/ 50673 w 647700"/>
                  <a:gd name="connsiteY10" fmla="*/ 146399 h 14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7700" h="146399">
                    <a:moveTo>
                      <a:pt x="50673" y="146399"/>
                    </a:moveTo>
                    <a:cubicBezTo>
                      <a:pt x="61087" y="136575"/>
                      <a:pt x="72024" y="127323"/>
                      <a:pt x="83439" y="118682"/>
                    </a:cubicBezTo>
                    <a:cubicBezTo>
                      <a:pt x="67414" y="113949"/>
                      <a:pt x="52533" y="105974"/>
                      <a:pt x="39719" y="95250"/>
                    </a:cubicBezTo>
                    <a:cubicBezTo>
                      <a:pt x="57150" y="76200"/>
                      <a:pt x="151448" y="38100"/>
                      <a:pt x="323850" y="38100"/>
                    </a:cubicBezTo>
                    <a:cubicBezTo>
                      <a:pt x="496253" y="38100"/>
                      <a:pt x="590550" y="76200"/>
                      <a:pt x="607981" y="95250"/>
                    </a:cubicBezTo>
                    <a:cubicBezTo>
                      <a:pt x="595167" y="105974"/>
                      <a:pt x="580286" y="113949"/>
                      <a:pt x="564261" y="118682"/>
                    </a:cubicBezTo>
                    <a:cubicBezTo>
                      <a:pt x="575676" y="127323"/>
                      <a:pt x="586613" y="136575"/>
                      <a:pt x="597027" y="146399"/>
                    </a:cubicBezTo>
                    <a:cubicBezTo>
                      <a:pt x="628650" y="131636"/>
                      <a:pt x="647700" y="114300"/>
                      <a:pt x="647700" y="95250"/>
                    </a:cubicBezTo>
                    <a:cubicBezTo>
                      <a:pt x="647700" y="42672"/>
                      <a:pt x="502730" y="0"/>
                      <a:pt x="323850" y="0"/>
                    </a:cubicBezTo>
                    <a:cubicBezTo>
                      <a:pt x="144971" y="0"/>
                      <a:pt x="0" y="42672"/>
                      <a:pt x="0" y="95250"/>
                    </a:cubicBezTo>
                    <a:cubicBezTo>
                      <a:pt x="0" y="114300"/>
                      <a:pt x="19050" y="131636"/>
                      <a:pt x="50673" y="146399"/>
                    </a:cubicBezTo>
                    <a:close/>
                  </a:path>
                </a:pathLst>
              </a:custGeom>
              <a:grpFill/>
              <a:ln w="9525" cap="flat">
                <a:noFill/>
                <a:prstDash val="solid"/>
                <a:miter/>
              </a:ln>
            </p:spPr>
            <p:txBody>
              <a:bodyPr rtlCol="0" anchor="ctr"/>
              <a:lstStyle/>
              <a:p>
                <a:endParaRPr lang="de-CH"/>
              </a:p>
            </p:txBody>
          </p:sp>
        </p:grpSp>
      </p:grpSp>
      <p:grpSp>
        <p:nvGrpSpPr>
          <p:cNvPr id="39" name="Gruppieren 38">
            <a:extLst>
              <a:ext uri="{FF2B5EF4-FFF2-40B4-BE49-F238E27FC236}">
                <a16:creationId xmlns:a16="http://schemas.microsoft.com/office/drawing/2014/main" id="{8D3A6A07-0A7A-79CF-3883-7BDC3B9AE0E9}"/>
              </a:ext>
            </a:extLst>
          </p:cNvPr>
          <p:cNvGrpSpPr/>
          <p:nvPr/>
        </p:nvGrpSpPr>
        <p:grpSpPr>
          <a:xfrm>
            <a:off x="515280" y="2301864"/>
            <a:ext cx="332098" cy="4433166"/>
            <a:chOff x="515280" y="2301864"/>
            <a:chExt cx="332098" cy="4433166"/>
          </a:xfrm>
        </p:grpSpPr>
        <p:sp>
          <p:nvSpPr>
            <p:cNvPr id="30" name="Grafik 7" descr="Verängstigtes Gesicht mit einfarbiger Füllung mit einfarbiger Füllung">
              <a:extLst>
                <a:ext uri="{FF2B5EF4-FFF2-40B4-BE49-F238E27FC236}">
                  <a16:creationId xmlns:a16="http://schemas.microsoft.com/office/drawing/2014/main" id="{8A3ABFB3-547D-D350-B25A-97F23B129420}"/>
                </a:ext>
              </a:extLst>
            </p:cNvPr>
            <p:cNvSpPr/>
            <p:nvPr/>
          </p:nvSpPr>
          <p:spPr>
            <a:xfrm>
              <a:off x="515280" y="2301864"/>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1" name="Grafik 7" descr="Verängstigtes Gesicht mit einfarbiger Füllung mit einfarbiger Füllung">
              <a:extLst>
                <a:ext uri="{FF2B5EF4-FFF2-40B4-BE49-F238E27FC236}">
                  <a16:creationId xmlns:a16="http://schemas.microsoft.com/office/drawing/2014/main" id="{65C06BAB-04D8-A271-BCE4-C2598D934FDE}"/>
                </a:ext>
              </a:extLst>
            </p:cNvPr>
            <p:cNvSpPr/>
            <p:nvPr/>
          </p:nvSpPr>
          <p:spPr>
            <a:xfrm>
              <a:off x="517376" y="3043742"/>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2" name="Grafik 7" descr="Verängstigtes Gesicht mit einfarbiger Füllung mit einfarbiger Füllung">
              <a:extLst>
                <a:ext uri="{FF2B5EF4-FFF2-40B4-BE49-F238E27FC236}">
                  <a16:creationId xmlns:a16="http://schemas.microsoft.com/office/drawing/2014/main" id="{DCB947FD-FF91-8733-A599-C68A93C4C8C6}"/>
                </a:ext>
              </a:extLst>
            </p:cNvPr>
            <p:cNvSpPr/>
            <p:nvPr/>
          </p:nvSpPr>
          <p:spPr>
            <a:xfrm>
              <a:off x="515280" y="3689494"/>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3" name="Grafik 7" descr="Verängstigtes Gesicht mit einfarbiger Füllung mit einfarbiger Füllung">
              <a:extLst>
                <a:ext uri="{FF2B5EF4-FFF2-40B4-BE49-F238E27FC236}">
                  <a16:creationId xmlns:a16="http://schemas.microsoft.com/office/drawing/2014/main" id="{B9815FC7-B410-1505-4769-96FA11E3745D}"/>
                </a:ext>
              </a:extLst>
            </p:cNvPr>
            <p:cNvSpPr/>
            <p:nvPr/>
          </p:nvSpPr>
          <p:spPr>
            <a:xfrm>
              <a:off x="515280" y="4460590"/>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4" name="Grafik 7" descr="Verängstigtes Gesicht mit einfarbiger Füllung mit einfarbiger Füllung">
              <a:extLst>
                <a:ext uri="{FF2B5EF4-FFF2-40B4-BE49-F238E27FC236}">
                  <a16:creationId xmlns:a16="http://schemas.microsoft.com/office/drawing/2014/main" id="{63A16B84-8219-551A-1A2A-F581C51F46E9}"/>
                </a:ext>
              </a:extLst>
            </p:cNvPr>
            <p:cNvSpPr/>
            <p:nvPr/>
          </p:nvSpPr>
          <p:spPr>
            <a:xfrm>
              <a:off x="515280" y="5287803"/>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5" name="Grafik 7" descr="Verängstigtes Gesicht mit einfarbiger Füllung mit einfarbiger Füllung">
              <a:extLst>
                <a:ext uri="{FF2B5EF4-FFF2-40B4-BE49-F238E27FC236}">
                  <a16:creationId xmlns:a16="http://schemas.microsoft.com/office/drawing/2014/main" id="{35551795-E8F1-5380-1F8B-E29A90CCBA6E}"/>
                </a:ext>
              </a:extLst>
            </p:cNvPr>
            <p:cNvSpPr/>
            <p:nvPr/>
          </p:nvSpPr>
          <p:spPr>
            <a:xfrm>
              <a:off x="515280" y="5873286"/>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sp>
          <p:nvSpPr>
            <p:cNvPr id="36" name="Grafik 7" descr="Verängstigtes Gesicht mit einfarbiger Füllung mit einfarbiger Füllung">
              <a:extLst>
                <a:ext uri="{FF2B5EF4-FFF2-40B4-BE49-F238E27FC236}">
                  <a16:creationId xmlns:a16="http://schemas.microsoft.com/office/drawing/2014/main" id="{1125F864-3DAB-B062-23B5-E8A7914FE1D0}"/>
                </a:ext>
              </a:extLst>
            </p:cNvPr>
            <p:cNvSpPr/>
            <p:nvPr/>
          </p:nvSpPr>
          <p:spPr>
            <a:xfrm>
              <a:off x="515280" y="6405028"/>
              <a:ext cx="330002" cy="330002"/>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54991 w 723900"/>
                <a:gd name="connsiteY5" fmla="*/ 371551 h 723900"/>
                <a:gd name="connsiteX6" fmla="*/ 161840 w 723900"/>
                <a:gd name="connsiteY6" fmla="*/ 345496 h 723900"/>
                <a:gd name="connsiteX7" fmla="*/ 161849 w 723900"/>
                <a:gd name="connsiteY7" fmla="*/ 345491 h 723900"/>
                <a:gd name="connsiteX8" fmla="*/ 247936 w 723900"/>
                <a:gd name="connsiteY8" fmla="*/ 295275 h 723900"/>
                <a:gd name="connsiteX9" fmla="*/ 161849 w 723900"/>
                <a:gd name="connsiteY9" fmla="*/ 245059 h 723900"/>
                <a:gd name="connsiteX10" fmla="*/ 154991 w 723900"/>
                <a:gd name="connsiteY10" fmla="*/ 218999 h 723900"/>
                <a:gd name="connsiteX11" fmla="*/ 181051 w 723900"/>
                <a:gd name="connsiteY11" fmla="*/ 212141 h 723900"/>
                <a:gd name="connsiteX12" fmla="*/ 295351 w 723900"/>
                <a:gd name="connsiteY12" fmla="*/ 278816 h 723900"/>
                <a:gd name="connsiteX13" fmla="*/ 302219 w 723900"/>
                <a:gd name="connsiteY13" fmla="*/ 304867 h 723900"/>
                <a:gd name="connsiteX14" fmla="*/ 295351 w 723900"/>
                <a:gd name="connsiteY14" fmla="*/ 311734 h 723900"/>
                <a:gd name="connsiteX15" fmla="*/ 181051 w 723900"/>
                <a:gd name="connsiteY15" fmla="*/ 378409 h 723900"/>
                <a:gd name="connsiteX16" fmla="*/ 154996 w 723900"/>
                <a:gd name="connsiteY16" fmla="*/ 371560 h 723900"/>
                <a:gd name="connsiteX17" fmla="*/ 154991 w 723900"/>
                <a:gd name="connsiteY17" fmla="*/ 371551 h 723900"/>
                <a:gd name="connsiteX18" fmla="*/ 546868 w 723900"/>
                <a:gd name="connsiteY18" fmla="*/ 508768 h 723900"/>
                <a:gd name="connsiteX19" fmla="*/ 504006 w 723900"/>
                <a:gd name="connsiteY19" fmla="*/ 551631 h 723900"/>
                <a:gd name="connsiteX20" fmla="*/ 477069 w 723900"/>
                <a:gd name="connsiteY20" fmla="*/ 551631 h 723900"/>
                <a:gd name="connsiteX21" fmla="*/ 447675 w 723900"/>
                <a:gd name="connsiteY21" fmla="*/ 522246 h 723900"/>
                <a:gd name="connsiteX22" fmla="*/ 418281 w 723900"/>
                <a:gd name="connsiteY22" fmla="*/ 551631 h 723900"/>
                <a:gd name="connsiteX23" fmla="*/ 391344 w 723900"/>
                <a:gd name="connsiteY23" fmla="*/ 551631 h 723900"/>
                <a:gd name="connsiteX24" fmla="*/ 361950 w 723900"/>
                <a:gd name="connsiteY24" fmla="*/ 522246 h 723900"/>
                <a:gd name="connsiteX25" fmla="*/ 332556 w 723900"/>
                <a:gd name="connsiteY25" fmla="*/ 551631 h 723900"/>
                <a:gd name="connsiteX26" fmla="*/ 305619 w 723900"/>
                <a:gd name="connsiteY26" fmla="*/ 551631 h 723900"/>
                <a:gd name="connsiteX27" fmla="*/ 276225 w 723900"/>
                <a:gd name="connsiteY27" fmla="*/ 522246 h 723900"/>
                <a:gd name="connsiteX28" fmla="*/ 246831 w 723900"/>
                <a:gd name="connsiteY28" fmla="*/ 551631 h 723900"/>
                <a:gd name="connsiteX29" fmla="*/ 219894 w 723900"/>
                <a:gd name="connsiteY29" fmla="*/ 551631 h 723900"/>
                <a:gd name="connsiteX30" fmla="*/ 177032 w 723900"/>
                <a:gd name="connsiteY30" fmla="*/ 508768 h 723900"/>
                <a:gd name="connsiteX31" fmla="*/ 177500 w 723900"/>
                <a:gd name="connsiteY31" fmla="*/ 481832 h 723900"/>
                <a:gd name="connsiteX32" fmla="*/ 203968 w 723900"/>
                <a:gd name="connsiteY32" fmla="*/ 481832 h 723900"/>
                <a:gd name="connsiteX33" fmla="*/ 233363 w 723900"/>
                <a:gd name="connsiteY33" fmla="*/ 511216 h 723900"/>
                <a:gd name="connsiteX34" fmla="*/ 262757 w 723900"/>
                <a:gd name="connsiteY34" fmla="*/ 481832 h 723900"/>
                <a:gd name="connsiteX35" fmla="*/ 289693 w 723900"/>
                <a:gd name="connsiteY35" fmla="*/ 481832 h 723900"/>
                <a:gd name="connsiteX36" fmla="*/ 319088 w 723900"/>
                <a:gd name="connsiteY36" fmla="*/ 511216 h 723900"/>
                <a:gd name="connsiteX37" fmla="*/ 348482 w 723900"/>
                <a:gd name="connsiteY37" fmla="*/ 481832 h 723900"/>
                <a:gd name="connsiteX38" fmla="*/ 375418 w 723900"/>
                <a:gd name="connsiteY38" fmla="*/ 481832 h 723900"/>
                <a:gd name="connsiteX39" fmla="*/ 404813 w 723900"/>
                <a:gd name="connsiteY39" fmla="*/ 511216 h 723900"/>
                <a:gd name="connsiteX40" fmla="*/ 434207 w 723900"/>
                <a:gd name="connsiteY40" fmla="*/ 481832 h 723900"/>
                <a:gd name="connsiteX41" fmla="*/ 461143 w 723900"/>
                <a:gd name="connsiteY41" fmla="*/ 481832 h 723900"/>
                <a:gd name="connsiteX42" fmla="*/ 490538 w 723900"/>
                <a:gd name="connsiteY42" fmla="*/ 511216 h 723900"/>
                <a:gd name="connsiteX43" fmla="*/ 519932 w 723900"/>
                <a:gd name="connsiteY43" fmla="*/ 481832 h 723900"/>
                <a:gd name="connsiteX44" fmla="*/ 546868 w 723900"/>
                <a:gd name="connsiteY44" fmla="*/ 482300 h 723900"/>
                <a:gd name="connsiteX45" fmla="*/ 546868 w 723900"/>
                <a:gd name="connsiteY45" fmla="*/ 508768 h 723900"/>
                <a:gd name="connsiteX46" fmla="*/ 562051 w 723900"/>
                <a:gd name="connsiteY46" fmla="*/ 345491 h 723900"/>
                <a:gd name="connsiteX47" fmla="*/ 568909 w 723900"/>
                <a:gd name="connsiteY47" fmla="*/ 371551 h 723900"/>
                <a:gd name="connsiteX48" fmla="*/ 542849 w 723900"/>
                <a:gd name="connsiteY48" fmla="*/ 378409 h 723900"/>
                <a:gd name="connsiteX49" fmla="*/ 428549 w 723900"/>
                <a:gd name="connsiteY49" fmla="*/ 311734 h 723900"/>
                <a:gd name="connsiteX50" fmla="*/ 421681 w 723900"/>
                <a:gd name="connsiteY50" fmla="*/ 285683 h 723900"/>
                <a:gd name="connsiteX51" fmla="*/ 428549 w 723900"/>
                <a:gd name="connsiteY51" fmla="*/ 278816 h 723900"/>
                <a:gd name="connsiteX52" fmla="*/ 542849 w 723900"/>
                <a:gd name="connsiteY52" fmla="*/ 212141 h 723900"/>
                <a:gd name="connsiteX53" fmla="*/ 568909 w 723900"/>
                <a:gd name="connsiteY53" fmla="*/ 218999 h 723900"/>
                <a:gd name="connsiteX54" fmla="*/ 562051 w 723900"/>
                <a:gd name="connsiteY54" fmla="*/ 245059 h 723900"/>
                <a:gd name="connsiteX55" fmla="*/ 475964 w 723900"/>
                <a:gd name="connsiteY55" fmla="*/ 29527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723900" h="723900">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moveTo>
                    <a:pt x="154991" y="371551"/>
                  </a:moveTo>
                  <a:cubicBezTo>
                    <a:pt x="149687" y="362464"/>
                    <a:pt x="152754" y="350799"/>
                    <a:pt x="161840" y="345496"/>
                  </a:cubicBezTo>
                  <a:cubicBezTo>
                    <a:pt x="161843" y="345494"/>
                    <a:pt x="161846" y="345493"/>
                    <a:pt x="161849" y="345491"/>
                  </a:cubicBezTo>
                  <a:lnTo>
                    <a:pt x="247936" y="295275"/>
                  </a:lnTo>
                  <a:lnTo>
                    <a:pt x="161849" y="245059"/>
                  </a:lnTo>
                  <a:cubicBezTo>
                    <a:pt x="152759" y="239757"/>
                    <a:pt x="149688" y="228089"/>
                    <a:pt x="154991" y="218999"/>
                  </a:cubicBezTo>
                  <a:cubicBezTo>
                    <a:pt x="160293" y="209909"/>
                    <a:pt x="171961" y="206838"/>
                    <a:pt x="181051" y="212141"/>
                  </a:cubicBezTo>
                  <a:lnTo>
                    <a:pt x="295351" y="278816"/>
                  </a:lnTo>
                  <a:cubicBezTo>
                    <a:pt x="304441" y="284113"/>
                    <a:pt x="307517" y="295776"/>
                    <a:pt x="302219" y="304867"/>
                  </a:cubicBezTo>
                  <a:cubicBezTo>
                    <a:pt x="300561" y="307711"/>
                    <a:pt x="298195" y="310077"/>
                    <a:pt x="295351" y="311734"/>
                  </a:cubicBezTo>
                  <a:lnTo>
                    <a:pt x="181051" y="378409"/>
                  </a:lnTo>
                  <a:cubicBezTo>
                    <a:pt x="171964" y="383713"/>
                    <a:pt x="160299" y="380646"/>
                    <a:pt x="154996" y="371560"/>
                  </a:cubicBezTo>
                  <a:cubicBezTo>
                    <a:pt x="154994" y="371557"/>
                    <a:pt x="154993" y="371554"/>
                    <a:pt x="154991" y="371551"/>
                  </a:cubicBezTo>
                  <a:close/>
                  <a:moveTo>
                    <a:pt x="546868" y="508768"/>
                  </a:moveTo>
                  <a:lnTo>
                    <a:pt x="504006" y="551631"/>
                  </a:lnTo>
                  <a:cubicBezTo>
                    <a:pt x="496567" y="559068"/>
                    <a:pt x="484508" y="559068"/>
                    <a:pt x="477069" y="551631"/>
                  </a:cubicBezTo>
                  <a:lnTo>
                    <a:pt x="447675" y="522246"/>
                  </a:lnTo>
                  <a:lnTo>
                    <a:pt x="418281" y="551631"/>
                  </a:lnTo>
                  <a:cubicBezTo>
                    <a:pt x="410842" y="559068"/>
                    <a:pt x="398783" y="559068"/>
                    <a:pt x="391344" y="551631"/>
                  </a:cubicBezTo>
                  <a:lnTo>
                    <a:pt x="361950" y="522246"/>
                  </a:lnTo>
                  <a:lnTo>
                    <a:pt x="332556" y="551631"/>
                  </a:lnTo>
                  <a:cubicBezTo>
                    <a:pt x="325117" y="559068"/>
                    <a:pt x="313058" y="559068"/>
                    <a:pt x="305619" y="551631"/>
                  </a:cubicBezTo>
                  <a:lnTo>
                    <a:pt x="276225" y="522246"/>
                  </a:lnTo>
                  <a:lnTo>
                    <a:pt x="246831" y="551631"/>
                  </a:lnTo>
                  <a:cubicBezTo>
                    <a:pt x="239392" y="559068"/>
                    <a:pt x="227333" y="559068"/>
                    <a:pt x="219894" y="551631"/>
                  </a:cubicBezTo>
                  <a:lnTo>
                    <a:pt x="177032" y="508768"/>
                  </a:lnTo>
                  <a:cubicBezTo>
                    <a:pt x="169722" y="501201"/>
                    <a:pt x="169932" y="489141"/>
                    <a:pt x="177500" y="481832"/>
                  </a:cubicBezTo>
                  <a:cubicBezTo>
                    <a:pt x="184882" y="474701"/>
                    <a:pt x="196586" y="474701"/>
                    <a:pt x="203968" y="481832"/>
                  </a:cubicBezTo>
                  <a:lnTo>
                    <a:pt x="233363" y="511216"/>
                  </a:lnTo>
                  <a:lnTo>
                    <a:pt x="262757" y="481832"/>
                  </a:lnTo>
                  <a:cubicBezTo>
                    <a:pt x="270196" y="474395"/>
                    <a:pt x="282254" y="474395"/>
                    <a:pt x="289693" y="481832"/>
                  </a:cubicBezTo>
                  <a:lnTo>
                    <a:pt x="319088" y="511216"/>
                  </a:lnTo>
                  <a:lnTo>
                    <a:pt x="348482" y="481832"/>
                  </a:lnTo>
                  <a:cubicBezTo>
                    <a:pt x="355921" y="474395"/>
                    <a:pt x="367979" y="474395"/>
                    <a:pt x="375418" y="481832"/>
                  </a:cubicBezTo>
                  <a:lnTo>
                    <a:pt x="404813" y="511216"/>
                  </a:lnTo>
                  <a:lnTo>
                    <a:pt x="434207" y="481832"/>
                  </a:lnTo>
                  <a:cubicBezTo>
                    <a:pt x="441646" y="474395"/>
                    <a:pt x="453704" y="474395"/>
                    <a:pt x="461143" y="481832"/>
                  </a:cubicBezTo>
                  <a:lnTo>
                    <a:pt x="490538" y="511216"/>
                  </a:lnTo>
                  <a:lnTo>
                    <a:pt x="519932" y="481832"/>
                  </a:lnTo>
                  <a:cubicBezTo>
                    <a:pt x="527499" y="474522"/>
                    <a:pt x="539559" y="474732"/>
                    <a:pt x="546868" y="482300"/>
                  </a:cubicBezTo>
                  <a:cubicBezTo>
                    <a:pt x="553999" y="489682"/>
                    <a:pt x="553999" y="501386"/>
                    <a:pt x="546868" y="508768"/>
                  </a:cubicBezTo>
                  <a:close/>
                  <a:moveTo>
                    <a:pt x="562051" y="345491"/>
                  </a:moveTo>
                  <a:cubicBezTo>
                    <a:pt x="571141" y="350793"/>
                    <a:pt x="574212" y="362461"/>
                    <a:pt x="568909" y="371551"/>
                  </a:cubicBezTo>
                  <a:cubicBezTo>
                    <a:pt x="563607" y="380641"/>
                    <a:pt x="551940" y="383712"/>
                    <a:pt x="542849" y="378409"/>
                  </a:cubicBezTo>
                  <a:lnTo>
                    <a:pt x="428549" y="311734"/>
                  </a:lnTo>
                  <a:cubicBezTo>
                    <a:pt x="419459" y="306437"/>
                    <a:pt x="416384" y="294774"/>
                    <a:pt x="421681" y="285683"/>
                  </a:cubicBezTo>
                  <a:cubicBezTo>
                    <a:pt x="423339" y="282839"/>
                    <a:pt x="425705" y="280473"/>
                    <a:pt x="428549" y="278816"/>
                  </a:cubicBezTo>
                  <a:lnTo>
                    <a:pt x="542849" y="212141"/>
                  </a:lnTo>
                  <a:cubicBezTo>
                    <a:pt x="551939" y="206838"/>
                    <a:pt x="563607" y="209909"/>
                    <a:pt x="568909" y="218999"/>
                  </a:cubicBezTo>
                  <a:cubicBezTo>
                    <a:pt x="574212" y="228089"/>
                    <a:pt x="571141" y="239757"/>
                    <a:pt x="562051" y="245059"/>
                  </a:cubicBezTo>
                  <a:lnTo>
                    <a:pt x="475964" y="295275"/>
                  </a:lnTo>
                  <a:close/>
                </a:path>
              </a:pathLst>
            </a:custGeom>
            <a:solidFill>
              <a:srgbClr val="FF0000"/>
            </a:solidFill>
            <a:ln w="9525" cap="flat">
              <a:noFill/>
              <a:prstDash val="solid"/>
              <a:miter/>
            </a:ln>
          </p:spPr>
          <p:txBody>
            <a:bodyPr rtlCol="0" anchor="ctr"/>
            <a:lstStyle/>
            <a:p>
              <a:endParaRPr lang="de-CH"/>
            </a:p>
          </p:txBody>
        </p:sp>
      </p:grpSp>
    </p:spTree>
    <p:extLst>
      <p:ext uri="{BB962C8B-B14F-4D97-AF65-F5344CB8AC3E}">
        <p14:creationId xmlns:p14="http://schemas.microsoft.com/office/powerpoint/2010/main" val="14624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a:t>How</a:t>
            </a:r>
            <a:r>
              <a:rPr lang="de-CH" dirty="0"/>
              <a:t> </a:t>
            </a:r>
            <a:r>
              <a:rPr lang="de-CH" dirty="0" err="1"/>
              <a:t>to</a:t>
            </a:r>
            <a:r>
              <a:rPr lang="de-CH" dirty="0"/>
              <a:t> find relevant </a:t>
            </a:r>
            <a:r>
              <a:rPr lang="de-CH" dirty="0" err="1"/>
              <a:t>literature</a:t>
            </a:r>
            <a:endParaRPr lang="de-CH" dirty="0"/>
          </a:p>
        </p:txBody>
      </p:sp>
      <p:sp>
        <p:nvSpPr>
          <p:cNvPr id="3" name="Inhaltsplatzhalter 2"/>
          <p:cNvSpPr>
            <a:spLocks noGrp="1"/>
          </p:cNvSpPr>
          <p:nvPr>
            <p:ph idx="1"/>
          </p:nvPr>
        </p:nvSpPr>
        <p:spPr>
          <a:xfrm>
            <a:off x="900113" y="2205038"/>
            <a:ext cx="7704335" cy="3887787"/>
          </a:xfrm>
        </p:spPr>
        <p:txBody>
          <a:bodyPr/>
          <a:lstStyle/>
          <a:p>
            <a:r>
              <a:rPr lang="en-US" sz="1600" dirty="0"/>
              <a:t>Exemplary approach</a:t>
            </a:r>
          </a:p>
          <a:p>
            <a:endParaRPr lang="en-US" sz="1600" dirty="0"/>
          </a:p>
          <a:p>
            <a:pPr lvl="1">
              <a:buFont typeface="+mj-lt"/>
              <a:buAutoNum type="arabicPeriod"/>
            </a:pPr>
            <a:r>
              <a:rPr lang="en-US" sz="1600" dirty="0"/>
              <a:t>Look for </a:t>
            </a:r>
            <a:r>
              <a:rPr lang="en-US" sz="1600" b="1" dirty="0"/>
              <a:t>Handbooks</a:t>
            </a:r>
            <a:r>
              <a:rPr lang="en-US" sz="1600" dirty="0"/>
              <a:t> of the topic in library </a:t>
            </a:r>
          </a:p>
          <a:p>
            <a:pPr lvl="1">
              <a:buFont typeface="+mj-lt"/>
              <a:buAutoNum type="arabicPeriod"/>
            </a:pPr>
            <a:r>
              <a:rPr lang="en-US" sz="1600" dirty="0"/>
              <a:t>Search a </a:t>
            </a:r>
            <a:r>
              <a:rPr lang="en-US" sz="1600" b="1" dirty="0"/>
              <a:t>recent contribution </a:t>
            </a:r>
            <a:r>
              <a:rPr lang="en-US" sz="1600" dirty="0"/>
              <a:t>to the topic (e.g., by searching for keywords such as </a:t>
            </a:r>
            <a:r>
              <a:rPr lang="de-DE" sz="1600" dirty="0">
                <a:latin typeface="Arial" charset="0"/>
              </a:rPr>
              <a:t>„</a:t>
            </a:r>
            <a:r>
              <a:rPr lang="de-DE" sz="1600" i="1" dirty="0" err="1">
                <a:latin typeface="Arial" charset="0"/>
              </a:rPr>
              <a:t>responsible</a:t>
            </a:r>
            <a:r>
              <a:rPr lang="de-DE" sz="1600" i="1" dirty="0">
                <a:latin typeface="Arial" charset="0"/>
              </a:rPr>
              <a:t> </a:t>
            </a:r>
            <a:r>
              <a:rPr lang="de-DE" sz="1600" i="1" dirty="0" err="1">
                <a:latin typeface="Arial" charset="0"/>
              </a:rPr>
              <a:t>leadership</a:t>
            </a:r>
            <a:r>
              <a:rPr lang="de-DE" sz="1600" dirty="0">
                <a:latin typeface="Arial" charset="0"/>
              </a:rPr>
              <a:t>“, „</a:t>
            </a:r>
            <a:r>
              <a:rPr lang="de-DE" sz="1600" i="1" dirty="0">
                <a:latin typeface="Arial" charset="0"/>
              </a:rPr>
              <a:t>transformative </a:t>
            </a:r>
            <a:r>
              <a:rPr lang="de-DE" sz="1600" i="1" dirty="0" err="1">
                <a:latin typeface="Arial" charset="0"/>
              </a:rPr>
              <a:t>leadership</a:t>
            </a:r>
            <a:r>
              <a:rPr lang="de-DE" sz="1600" dirty="0">
                <a:latin typeface="Arial" charset="0"/>
              </a:rPr>
              <a:t>“, oder „</a:t>
            </a:r>
            <a:r>
              <a:rPr lang="de-DE" sz="1600" i="1" dirty="0">
                <a:latin typeface="Arial" charset="0"/>
              </a:rPr>
              <a:t>CSR</a:t>
            </a:r>
            <a:r>
              <a:rPr lang="de-DE" sz="1600" dirty="0">
                <a:latin typeface="Arial" charset="0"/>
              </a:rPr>
              <a:t>“ und „</a:t>
            </a:r>
            <a:r>
              <a:rPr lang="de-DE" sz="1600" i="1" dirty="0" err="1">
                <a:latin typeface="Arial" charset="0"/>
              </a:rPr>
              <a:t>leadership</a:t>
            </a:r>
            <a:r>
              <a:rPr lang="de-DE" sz="1600" dirty="0">
                <a:latin typeface="Arial" charset="0"/>
              </a:rPr>
              <a:t>“)</a:t>
            </a:r>
            <a:endParaRPr lang="en-US" sz="1600" dirty="0"/>
          </a:p>
          <a:p>
            <a:pPr lvl="1">
              <a:buFont typeface="+mj-lt"/>
              <a:buAutoNum type="arabicPeriod"/>
            </a:pPr>
            <a:r>
              <a:rPr lang="en-US" sz="1600" dirty="0"/>
              <a:t>Take a </a:t>
            </a:r>
            <a:r>
              <a:rPr lang="en-US" sz="1600" b="1" dirty="0"/>
              <a:t>renowned journal </a:t>
            </a:r>
            <a:r>
              <a:rPr lang="en-US" sz="1600" dirty="0"/>
              <a:t>or look for a </a:t>
            </a:r>
            <a:r>
              <a:rPr lang="en-US" sz="1600" b="1" dirty="0"/>
              <a:t>review article </a:t>
            </a:r>
            <a:r>
              <a:rPr lang="en-US" sz="1600" dirty="0"/>
              <a:t>(keywords: Meta-Analysis or Review)</a:t>
            </a:r>
          </a:p>
          <a:p>
            <a:pPr lvl="1">
              <a:buFont typeface="+mj-lt"/>
              <a:buAutoNum type="arabicPeriod"/>
            </a:pPr>
            <a:r>
              <a:rPr lang="en-US" sz="1600" dirty="0"/>
              <a:t>Take an </a:t>
            </a:r>
            <a:r>
              <a:rPr lang="en-US" sz="1600" b="1" dirty="0"/>
              <a:t>article as a starting point </a:t>
            </a:r>
            <a:r>
              <a:rPr lang="en-US" sz="1600" dirty="0"/>
              <a:t>for further research by either looking at the cited literature in the reference list or in the introduction (snowballing). </a:t>
            </a:r>
          </a:p>
          <a:p>
            <a:pPr lvl="1"/>
            <a:endParaRPr lang="en-US" sz="1600" dirty="0"/>
          </a:p>
          <a:p>
            <a:pPr marL="1587" lvl="1" indent="0">
              <a:buNone/>
            </a:pPr>
            <a:r>
              <a:rPr lang="en-US" sz="1600" dirty="0"/>
              <a:t>(Handbooks and books for general introduction into the theme can be found in the university library or are available at the Chair of Prof. Scherer or in the main library)</a:t>
            </a:r>
          </a:p>
          <a:p>
            <a:pPr lvl="1"/>
            <a:endParaRPr lang="en-US" sz="1600" dirty="0"/>
          </a:p>
          <a:p>
            <a:endParaRPr lang="de-CH" sz="1600" dirty="0"/>
          </a:p>
        </p:txBody>
      </p:sp>
      <p:pic>
        <p:nvPicPr>
          <p:cNvPr id="7" name="Bild 6"/>
          <p:cNvPicPr>
            <a:picLocks noChangeAspect="1"/>
          </p:cNvPicPr>
          <p:nvPr/>
        </p:nvPicPr>
        <p:blipFill>
          <a:blip r:embed="rId3"/>
          <a:stretch>
            <a:fillRect/>
          </a:stretch>
        </p:blipFill>
        <p:spPr>
          <a:xfrm>
            <a:off x="7802166" y="42335"/>
            <a:ext cx="1324900" cy="1059920"/>
          </a:xfrm>
          <a:prstGeom prst="rect">
            <a:avLst/>
          </a:prstGeom>
        </p:spPr>
      </p:pic>
      <p:sp>
        <p:nvSpPr>
          <p:cNvPr id="10"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fld id="{9C83D008-93BF-4F40-A387-D1F4C3D757BF}" type="slidenum">
              <a:rPr lang="en-US" sz="1000" smtClean="0">
                <a:latin typeface="Arial" pitchFamily="34" charset="0"/>
                <a:cs typeface="Arial" charset="0"/>
              </a:rPr>
              <a:pPr/>
              <a:t>6</a:t>
            </a:fld>
            <a:endParaRPr lang="en-US" sz="1000" dirty="0">
              <a:latin typeface="Arial" pitchFamily="34" charset="0"/>
              <a:cs typeface="Arial" charset="0"/>
            </a:endParaRPr>
          </a:p>
        </p:txBody>
      </p:sp>
    </p:spTree>
    <p:extLst>
      <p:ext uri="{BB962C8B-B14F-4D97-AF65-F5344CB8AC3E}">
        <p14:creationId xmlns:p14="http://schemas.microsoft.com/office/powerpoint/2010/main" val="151321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a:t>How</a:t>
            </a:r>
            <a:r>
              <a:rPr lang="de-CH" dirty="0"/>
              <a:t> </a:t>
            </a:r>
            <a:r>
              <a:rPr lang="de-CH" dirty="0" err="1"/>
              <a:t>to</a:t>
            </a:r>
            <a:r>
              <a:rPr lang="de-CH" dirty="0"/>
              <a:t> find relevant </a:t>
            </a:r>
            <a:r>
              <a:rPr lang="de-CH" dirty="0" err="1"/>
              <a:t>literature</a:t>
            </a:r>
            <a:endParaRPr lang="en-US" dirty="0"/>
          </a:p>
        </p:txBody>
      </p:sp>
      <p:sp>
        <p:nvSpPr>
          <p:cNvPr id="3" name="Inhaltsplatzhalter 2"/>
          <p:cNvSpPr>
            <a:spLocks noGrp="1"/>
          </p:cNvSpPr>
          <p:nvPr>
            <p:ph idx="1"/>
          </p:nvPr>
        </p:nvSpPr>
        <p:spPr>
          <a:xfrm>
            <a:off x="900113" y="1988840"/>
            <a:ext cx="7488831" cy="3779336"/>
          </a:xfrm>
        </p:spPr>
        <p:txBody>
          <a:bodyPr/>
          <a:lstStyle/>
          <a:p>
            <a:pPr>
              <a:buFont typeface="Monotype Sorts"/>
              <a:buNone/>
            </a:pPr>
            <a:r>
              <a:rPr lang="en-US" sz="1600" dirty="0"/>
              <a:t>Main electronic resources:</a:t>
            </a:r>
          </a:p>
          <a:p>
            <a:pPr lvl="1"/>
            <a:r>
              <a:rPr lang="en-US" sz="1600" dirty="0"/>
              <a:t>Look directly for electronic </a:t>
            </a:r>
            <a:r>
              <a:rPr lang="en-US" sz="1600" b="1" dirty="0"/>
              <a:t>journals</a:t>
            </a:r>
            <a:r>
              <a:rPr lang="en-US" sz="1600" dirty="0"/>
              <a:t> (via webpage of institute)</a:t>
            </a:r>
          </a:p>
          <a:p>
            <a:pPr lvl="1"/>
            <a:r>
              <a:rPr lang="en-US" sz="1600" b="1" dirty="0"/>
              <a:t>EBSCO</a:t>
            </a:r>
            <a:r>
              <a:rPr lang="en-US" sz="1600" dirty="0"/>
              <a:t> – Business Source Premier (</a:t>
            </a:r>
            <a:r>
              <a:rPr lang="en-US" sz="1600" dirty="0">
                <a:hlinkClick r:id="rId3"/>
              </a:rPr>
              <a:t>https://search.ebscohost.com/login.asp?profile=ehost&amp;defaultdb=buh</a:t>
            </a:r>
            <a:r>
              <a:rPr lang="en-US" sz="1600" dirty="0"/>
              <a:t>)</a:t>
            </a:r>
          </a:p>
          <a:p>
            <a:pPr lvl="1"/>
            <a:r>
              <a:rPr lang="en-US" sz="1600" dirty="0"/>
              <a:t>ISI </a:t>
            </a:r>
            <a:r>
              <a:rPr lang="en-US" sz="1600" b="1" dirty="0"/>
              <a:t>Web of Knowledge </a:t>
            </a:r>
            <a:r>
              <a:rPr lang="en-US" sz="1600" dirty="0"/>
              <a:t>(</a:t>
            </a:r>
            <a:r>
              <a:rPr lang="en-US" sz="1600" dirty="0">
                <a:hlinkClick r:id="rId4"/>
              </a:rPr>
              <a:t>https://www.webofscience.com/wos/alldb/basic-search</a:t>
            </a:r>
            <a:r>
              <a:rPr lang="en-US" sz="1600" dirty="0"/>
              <a:t>) (also provides a ranking of journals) </a:t>
            </a:r>
          </a:p>
          <a:p>
            <a:pPr lvl="1"/>
            <a:r>
              <a:rPr lang="en-US" sz="1600" b="1" dirty="0"/>
              <a:t>JSTOR</a:t>
            </a:r>
            <a:r>
              <a:rPr lang="en-US" sz="1600" dirty="0"/>
              <a:t> (</a:t>
            </a:r>
            <a:r>
              <a:rPr lang="en-US" sz="1600" dirty="0">
                <a:hlinkClick r:id="rId5"/>
              </a:rPr>
              <a:t>https://www.jstor.org/</a:t>
            </a:r>
            <a:r>
              <a:rPr lang="en-US" sz="1600" dirty="0"/>
              <a:t>)</a:t>
            </a:r>
          </a:p>
          <a:p>
            <a:pPr lvl="1"/>
            <a:r>
              <a:rPr lang="en-US" sz="1600" b="1" dirty="0"/>
              <a:t>Google Scholar </a:t>
            </a:r>
            <a:r>
              <a:rPr lang="en-US" sz="1600" dirty="0"/>
              <a:t>(</a:t>
            </a:r>
            <a:r>
              <a:rPr lang="en-US" sz="1600" dirty="0">
                <a:hlinkClick r:id="rId6"/>
              </a:rPr>
              <a:t>https://scholar.google.ch/</a:t>
            </a:r>
            <a:r>
              <a:rPr lang="en-US" sz="1600" dirty="0"/>
              <a:t>) </a:t>
            </a:r>
          </a:p>
          <a:p>
            <a:pPr marL="1587" lvl="1" indent="0">
              <a:buNone/>
            </a:pPr>
            <a:endParaRPr lang="en-US" sz="1600" dirty="0"/>
          </a:p>
          <a:p>
            <a:pPr marL="1587" lvl="1" indent="0">
              <a:buNone/>
            </a:pPr>
            <a:r>
              <a:rPr lang="en-US" sz="1600" dirty="0"/>
              <a:t>Library links:</a:t>
            </a:r>
          </a:p>
          <a:p>
            <a:pPr lvl="1"/>
            <a:r>
              <a:rPr lang="en-US" sz="1600" dirty="0">
                <a:hlinkClick r:id="rId7"/>
              </a:rPr>
              <a:t>https://swisscovery.slsp.ch/</a:t>
            </a:r>
            <a:endParaRPr lang="en-US" sz="1600" dirty="0"/>
          </a:p>
          <a:p>
            <a:pPr lvl="1"/>
            <a:r>
              <a:rPr lang="en-US" sz="1600" dirty="0">
                <a:latin typeface="Arial" charset="0"/>
                <a:hlinkClick r:id="rId8"/>
              </a:rPr>
              <a:t>https://aleph.sg.ch/</a:t>
            </a:r>
            <a:r>
              <a:rPr lang="en-US" sz="1600" dirty="0">
                <a:latin typeface="Arial" charset="0"/>
              </a:rPr>
              <a:t> </a:t>
            </a:r>
            <a:br>
              <a:rPr lang="en-US" sz="1600" dirty="0">
                <a:latin typeface="Arial" charset="0"/>
              </a:rPr>
            </a:br>
            <a:endParaRPr lang="en-US" sz="1600" dirty="0">
              <a:latin typeface="Arial" charset="0"/>
            </a:endParaRPr>
          </a:p>
        </p:txBody>
      </p:sp>
      <p:pic>
        <p:nvPicPr>
          <p:cNvPr id="7" name="Bild 6"/>
          <p:cNvPicPr>
            <a:picLocks noChangeAspect="1"/>
          </p:cNvPicPr>
          <p:nvPr/>
        </p:nvPicPr>
        <p:blipFill>
          <a:blip r:embed="rId9"/>
          <a:stretch>
            <a:fillRect/>
          </a:stretch>
        </p:blipFill>
        <p:spPr>
          <a:xfrm>
            <a:off x="7802166" y="42335"/>
            <a:ext cx="1324900" cy="1059920"/>
          </a:xfrm>
          <a:prstGeom prst="rect">
            <a:avLst/>
          </a:prstGeom>
        </p:spPr>
      </p:pic>
      <p:sp>
        <p:nvSpPr>
          <p:cNvPr id="8" name="Datumsplatzhalter 3"/>
          <p:cNvSpPr>
            <a:spLocks noGrp="1"/>
          </p:cNvSpPr>
          <p:nvPr>
            <p:ph type="dt" sz="half" idx="10"/>
          </p:nvPr>
        </p:nvSpPr>
        <p:spPr>
          <a:xfrm>
            <a:off x="900113" y="6524625"/>
            <a:ext cx="935037" cy="215900"/>
          </a:xfrm>
        </p:spPr>
        <p:txBody>
          <a:bodyPr/>
          <a:lstStyle/>
          <a:p>
            <a:r>
              <a:rPr lang="en-US"/>
              <a:t>22/02/2022</a:t>
            </a:r>
          </a:p>
        </p:txBody>
      </p:sp>
      <p:sp>
        <p:nvSpPr>
          <p:cNvPr id="10" name="Foliennummernplatzhalter 5"/>
          <p:cNvSpPr>
            <a:spLocks noGrp="1"/>
          </p:cNvSpPr>
          <p:nvPr>
            <p:ph type="sldNum" sz="quarter" idx="12"/>
          </p:nvPr>
        </p:nvSpPr>
        <p:spPr>
          <a:xfrm>
            <a:off x="7451725" y="6524625"/>
            <a:ext cx="792163" cy="215900"/>
          </a:xfrm>
          <a:noFill/>
          <a:ln w="9525">
            <a:noFill/>
            <a:miter lim="800000"/>
            <a:headEnd/>
            <a:tailEnd/>
          </a:ln>
          <a:effectLst/>
        </p:spPr>
        <p:txBody>
          <a:bodyPr vert="horz" wrap="square" lIns="0" tIns="0" rIns="0" bIns="0" numCol="1" anchor="t" anchorCtr="0" compatLnSpc="1">
            <a:prstTxWarp prst="textNoShape">
              <a:avLst/>
            </a:prstTxWarp>
          </a:bodyPr>
          <a:lstStyle/>
          <a:p>
            <a:r>
              <a:rPr lang="en-US" sz="1000" dirty="0">
                <a:latin typeface="Arial" pitchFamily="34" charset="0"/>
                <a:cs typeface="Arial" charset="0"/>
              </a:rPr>
              <a:t>S. </a:t>
            </a:r>
            <a:fld id="{9C83D008-93BF-4F40-A387-D1F4C3D757BF}" type="slidenum">
              <a:rPr lang="en-US" sz="1000" smtClean="0">
                <a:latin typeface="Arial" pitchFamily="34" charset="0"/>
                <a:cs typeface="Arial" charset="0"/>
              </a:rPr>
              <a:pPr/>
              <a:t>7</a:t>
            </a:fld>
            <a:endParaRPr lang="en-US" sz="1000" dirty="0">
              <a:latin typeface="Arial" pitchFamily="34" charset="0"/>
              <a:cs typeface="Arial" charset="0"/>
            </a:endParaRPr>
          </a:p>
        </p:txBody>
      </p:sp>
      <p:sp>
        <p:nvSpPr>
          <p:cNvPr id="6" name="Rechteck 5"/>
          <p:cNvSpPr/>
          <p:nvPr/>
        </p:nvSpPr>
        <p:spPr bwMode="auto">
          <a:xfrm>
            <a:off x="755056" y="5952364"/>
            <a:ext cx="7488832" cy="791245"/>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lIns="0" tIns="0" rIns="0" bIns="0" rtlCol="0" anchor="ctr"/>
          <a:lstStyle/>
          <a:p>
            <a:pPr marL="1587" lvl="1" indent="0" algn="ctr">
              <a:buNone/>
            </a:pPr>
            <a:r>
              <a:rPr lang="en-US" sz="1600" dirty="0"/>
              <a:t>Library tours: </a:t>
            </a:r>
            <a:br>
              <a:rPr lang="en-US" sz="1600" dirty="0"/>
            </a:br>
            <a:r>
              <a:rPr lang="en-US" sz="1600" u="sng" dirty="0">
                <a:hlinkClick r:id="rId10"/>
              </a:rPr>
              <a:t>https://www.zb.uzh.ch/de/services/schulungen-und-fuhrungen</a:t>
            </a:r>
            <a:r>
              <a:rPr lang="en-US" sz="1600" u="sng" dirty="0"/>
              <a:t> </a:t>
            </a:r>
            <a:endParaRPr lang="en-US" sz="1600" dirty="0"/>
          </a:p>
        </p:txBody>
      </p:sp>
    </p:spTree>
    <p:extLst>
      <p:ext uri="{BB962C8B-B14F-4D97-AF65-F5344CB8AC3E}">
        <p14:creationId xmlns:p14="http://schemas.microsoft.com/office/powerpoint/2010/main" val="3833195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t>Literature research</a:t>
            </a:r>
            <a:endParaRPr lang="de-DE"/>
          </a:p>
        </p:txBody>
      </p:sp>
      <p:sp>
        <p:nvSpPr>
          <p:cNvPr id="8" name="Textfeld 7"/>
          <p:cNvSpPr txBox="1"/>
          <p:nvPr/>
        </p:nvSpPr>
        <p:spPr>
          <a:xfrm>
            <a:off x="4355976" y="293603"/>
            <a:ext cx="4788024" cy="353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b="1" dirty="0"/>
              <a:t>https://search.ebscohost.com/Login.aspx</a:t>
            </a:r>
            <a:endParaRPr lang="en-GB" dirty="0"/>
          </a:p>
        </p:txBody>
      </p:sp>
      <p:pic>
        <p:nvPicPr>
          <p:cNvPr id="7" name="Grafik 6"/>
          <p:cNvPicPr>
            <a:picLocks noChangeAspect="1"/>
          </p:cNvPicPr>
          <p:nvPr/>
        </p:nvPicPr>
        <p:blipFill>
          <a:blip r:embed="rId3"/>
          <a:stretch>
            <a:fillRect/>
          </a:stretch>
        </p:blipFill>
        <p:spPr>
          <a:xfrm>
            <a:off x="0" y="1778099"/>
            <a:ext cx="5375412" cy="2587005"/>
          </a:xfrm>
          <a:prstGeom prst="rect">
            <a:avLst/>
          </a:prstGeom>
        </p:spPr>
      </p:pic>
      <p:sp>
        <p:nvSpPr>
          <p:cNvPr id="3" name="Foliennummernplatzhalter 2"/>
          <p:cNvSpPr>
            <a:spLocks noGrp="1"/>
          </p:cNvSpPr>
          <p:nvPr>
            <p:ph type="sldNum" sz="quarter" idx="12"/>
          </p:nvPr>
        </p:nvSpPr>
        <p:spPr/>
        <p:txBody>
          <a:bodyPr/>
          <a:lstStyle/>
          <a:p>
            <a:r>
              <a:rPr lang="en-US" dirty="0"/>
              <a:t>9</a:t>
            </a:r>
          </a:p>
        </p:txBody>
      </p:sp>
      <p:pic>
        <p:nvPicPr>
          <p:cNvPr id="4" name="Grafik 3">
            <a:extLst>
              <a:ext uri="{FF2B5EF4-FFF2-40B4-BE49-F238E27FC236}">
                <a16:creationId xmlns:a16="http://schemas.microsoft.com/office/drawing/2014/main" id="{1528DF03-F551-866B-9BEA-ED5B2AAF7CB2}"/>
              </a:ext>
            </a:extLst>
          </p:cNvPr>
          <p:cNvPicPr>
            <a:picLocks noChangeAspect="1"/>
          </p:cNvPicPr>
          <p:nvPr/>
        </p:nvPicPr>
        <p:blipFill>
          <a:blip r:embed="rId4"/>
          <a:stretch>
            <a:fillRect/>
          </a:stretch>
        </p:blipFill>
        <p:spPr>
          <a:xfrm>
            <a:off x="3851920" y="4093103"/>
            <a:ext cx="5292080" cy="2647422"/>
          </a:xfrm>
          <a:prstGeom prst="rect">
            <a:avLst/>
          </a:prstGeom>
        </p:spPr>
      </p:pic>
      <p:sp>
        <p:nvSpPr>
          <p:cNvPr id="5" name="Textfeld 4">
            <a:extLst>
              <a:ext uri="{FF2B5EF4-FFF2-40B4-BE49-F238E27FC236}">
                <a16:creationId xmlns:a16="http://schemas.microsoft.com/office/drawing/2014/main" id="{969FC7FE-F8D4-A73E-5167-12F3BE2EBBCD}"/>
              </a:ext>
            </a:extLst>
          </p:cNvPr>
          <p:cNvSpPr txBox="1"/>
          <p:nvPr/>
        </p:nvSpPr>
        <p:spPr>
          <a:xfrm>
            <a:off x="5724127" y="2060848"/>
            <a:ext cx="1727597" cy="369332"/>
          </a:xfrm>
          <a:prstGeom prst="rect">
            <a:avLst/>
          </a:prstGeom>
          <a:noFill/>
        </p:spPr>
        <p:txBody>
          <a:bodyPr wrap="square" rtlCol="0">
            <a:spAutoFit/>
          </a:bodyPr>
          <a:lstStyle/>
          <a:p>
            <a:r>
              <a:rPr lang="de-CH" sz="1800" b="1" dirty="0"/>
              <a:t>EBSCO</a:t>
            </a:r>
            <a:endParaRPr lang="de-CH" b="1" dirty="0"/>
          </a:p>
        </p:txBody>
      </p:sp>
      <p:sp>
        <p:nvSpPr>
          <p:cNvPr id="6" name="Textfeld 5">
            <a:extLst>
              <a:ext uri="{FF2B5EF4-FFF2-40B4-BE49-F238E27FC236}">
                <a16:creationId xmlns:a16="http://schemas.microsoft.com/office/drawing/2014/main" id="{6EBE83CB-53DA-7154-C07A-0D2F958555A3}"/>
              </a:ext>
            </a:extLst>
          </p:cNvPr>
          <p:cNvSpPr txBox="1"/>
          <p:nvPr/>
        </p:nvSpPr>
        <p:spPr>
          <a:xfrm>
            <a:off x="1062162" y="5404921"/>
            <a:ext cx="1727597" cy="646331"/>
          </a:xfrm>
          <a:prstGeom prst="rect">
            <a:avLst/>
          </a:prstGeom>
          <a:noFill/>
        </p:spPr>
        <p:txBody>
          <a:bodyPr wrap="square" rtlCol="0">
            <a:spAutoFit/>
          </a:bodyPr>
          <a:lstStyle/>
          <a:p>
            <a:r>
              <a:rPr lang="de-CH" sz="1800" b="1" dirty="0">
                <a:hlinkClick r:id="rId5"/>
              </a:rPr>
              <a:t>Web of Knowledge</a:t>
            </a:r>
            <a:endParaRPr lang="de-CH" b="1" dirty="0"/>
          </a:p>
        </p:txBody>
      </p:sp>
    </p:spTree>
    <p:extLst>
      <p:ext uri="{BB962C8B-B14F-4D97-AF65-F5344CB8AC3E}">
        <p14:creationId xmlns:p14="http://schemas.microsoft.com/office/powerpoint/2010/main" val="998490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stretch>
            <a:fillRect/>
          </a:stretch>
        </p:blipFill>
        <p:spPr>
          <a:xfrm>
            <a:off x="34304" y="1236018"/>
            <a:ext cx="8570143" cy="4604351"/>
          </a:xfrm>
          <a:prstGeom prst="rect">
            <a:avLst/>
          </a:prstGeom>
        </p:spPr>
      </p:pic>
      <p:cxnSp>
        <p:nvCxnSpPr>
          <p:cNvPr id="9" name="Gerade Verbindung mit Pfeil 8"/>
          <p:cNvCxnSpPr>
            <a:cxnSpLocks/>
          </p:cNvCxnSpPr>
          <p:nvPr/>
        </p:nvCxnSpPr>
        <p:spPr bwMode="auto">
          <a:xfrm flipH="1">
            <a:off x="7236295" y="2708920"/>
            <a:ext cx="720081" cy="1800200"/>
          </a:xfrm>
          <a:prstGeom prst="straightConnector1">
            <a:avLst/>
          </a:prstGeom>
          <a:solidFill>
            <a:schemeClr val="accent1"/>
          </a:solidFill>
          <a:ln w="57150" cap="flat" cmpd="sng" algn="ctr">
            <a:solidFill>
              <a:schemeClr val="tx1"/>
            </a:solidFill>
            <a:prstDash val="solid"/>
            <a:round/>
            <a:headEnd type="none" w="med" len="med"/>
            <a:tailEnd type="triangle"/>
          </a:ln>
          <a:effectLst/>
        </p:spPr>
      </p:cxnSp>
      <p:sp>
        <p:nvSpPr>
          <p:cNvPr id="10" name="Textfeld 9"/>
          <p:cNvSpPr txBox="1"/>
          <p:nvPr/>
        </p:nvSpPr>
        <p:spPr>
          <a:xfrm>
            <a:off x="5737768" y="4646300"/>
            <a:ext cx="2997055" cy="946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1800" dirty="0"/>
              <a:t>Use UZH VPN to get access to journal articles and SFX services.</a:t>
            </a:r>
          </a:p>
        </p:txBody>
      </p:sp>
      <p:sp>
        <p:nvSpPr>
          <p:cNvPr id="4" name="Foliennummernplatzhalter 3"/>
          <p:cNvSpPr>
            <a:spLocks noGrp="1"/>
          </p:cNvSpPr>
          <p:nvPr>
            <p:ph type="sldNum" sz="quarter" idx="12"/>
          </p:nvPr>
        </p:nvSpPr>
        <p:spPr/>
        <p:txBody>
          <a:bodyPr/>
          <a:lstStyle/>
          <a:p>
            <a:r>
              <a:rPr lang="en-US" dirty="0"/>
              <a:t>8</a:t>
            </a:r>
          </a:p>
        </p:txBody>
      </p:sp>
    </p:spTree>
    <p:extLst>
      <p:ext uri="{BB962C8B-B14F-4D97-AF65-F5344CB8AC3E}">
        <p14:creationId xmlns:p14="http://schemas.microsoft.com/office/powerpoint/2010/main" val="55582061"/>
      </p:ext>
    </p:extLst>
  </p:cSld>
  <p:clrMapOvr>
    <a:masterClrMapping/>
  </p:clrMapOvr>
</p:sld>
</file>

<file path=ppt/theme/theme1.xml><?xml version="1.0" encoding="utf-8"?>
<a:theme xmlns:a="http://schemas.openxmlformats.org/drawingml/2006/main" name="uzh_praesentation_d">
  <a:themeElements>
    <a:clrScheme name="Uni ZH">
      <a:dk1>
        <a:srgbClr val="000000"/>
      </a:dk1>
      <a:lt1>
        <a:srgbClr val="FFFFFF"/>
      </a:lt1>
      <a:dk2>
        <a:srgbClr val="0028A5"/>
      </a:dk2>
      <a:lt2>
        <a:srgbClr val="808080"/>
      </a:lt2>
      <a:accent1>
        <a:srgbClr val="0028A5"/>
      </a:accent1>
      <a:accent2>
        <a:srgbClr val="A3ADB7"/>
      </a:accent2>
      <a:accent3>
        <a:srgbClr val="DC6027"/>
      </a:accent3>
      <a:accent4>
        <a:srgbClr val="000000"/>
      </a:accent4>
      <a:accent5>
        <a:srgbClr val="AAACCF"/>
      </a:accent5>
      <a:accent6>
        <a:srgbClr val="939CA6"/>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95000"/>
          </a:schemeClr>
        </a:solidFill>
        <a:ln w="19050" cap="flat" cmpd="sng" algn="ctr">
          <a:solidFill>
            <a:schemeClr val="tx1"/>
          </a:solidFill>
          <a:prstDash val="solid"/>
          <a:round/>
          <a:headEnd type="none" w="med" len="med"/>
          <a:tailEnd type="none" w="med" len="med"/>
        </a:ln>
        <a:effectLst/>
      </a:spPr>
      <a:bodyPr lIns="0" tIns="0" rIns="0" bIns="0" anchor="ctr"/>
      <a:lstStyle>
        <a:defPPr algn="ctr">
          <a:defRPr sz="1400">
            <a:latin typeface="Arial" charset="0"/>
            <a:ea typeface="+mn-ea"/>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uzh_praesentation_d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uzh_praesentation_d</Template>
  <TotalTime>0</TotalTime>
  <Words>2612</Words>
  <Application>Microsoft Office PowerPoint</Application>
  <PresentationFormat>Bildschirmpräsentation (4:3)</PresentationFormat>
  <Paragraphs>248</Paragraphs>
  <Slides>15</Slides>
  <Notes>13</Notes>
  <HiddenSlides>1</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15</vt:i4>
      </vt:variant>
    </vt:vector>
  </HeadingPairs>
  <TitlesOfParts>
    <vt:vector size="20" baseType="lpstr">
      <vt:lpstr>Arial</vt:lpstr>
      <vt:lpstr>Monotype Sorts</vt:lpstr>
      <vt:lpstr>Symbol</vt:lpstr>
      <vt:lpstr>Wingdings</vt:lpstr>
      <vt:lpstr>uzh_praesentation_d</vt:lpstr>
      <vt:lpstr>Forschungsseminar  Lehrstuhl Scherer</vt:lpstr>
      <vt:lpstr>Agenda</vt:lpstr>
      <vt:lpstr>Typical structure of a final thesis (1/2)</vt:lpstr>
      <vt:lpstr>Typical structure of a final thesis (2/2)</vt:lpstr>
      <vt:lpstr>What makes a good final thesis?</vt:lpstr>
      <vt:lpstr>How to find relevant literature</vt:lpstr>
      <vt:lpstr>How to find relevant literature</vt:lpstr>
      <vt:lpstr>Literature research</vt:lpstr>
      <vt:lpstr>PowerPoint-Präsentation</vt:lpstr>
      <vt:lpstr>PowerPoint-Präsentation</vt:lpstr>
      <vt:lpstr>Important journals in business administration and management are (among others):</vt:lpstr>
      <vt:lpstr>Citation tools</vt:lpstr>
      <vt:lpstr>Plagiarism check with “Turnitin Similarity”</vt:lpstr>
      <vt:lpstr>PowerPoint-Präsentation</vt:lpstr>
      <vt:lpstr>What makes a good presentation in this seminar?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Admin</dc:creator>
  <dc:description>Vorlage uzh_praesentation_d MSO2007 v1 7.5.2010</dc:description>
  <cp:lastModifiedBy>Roman Gibel</cp:lastModifiedBy>
  <cp:revision>854</cp:revision>
  <dcterms:created xsi:type="dcterms:W3CDTF">2010-07-21T08:01:59Z</dcterms:created>
  <dcterms:modified xsi:type="dcterms:W3CDTF">2024-09-17T16:44:41Z</dcterms:modified>
</cp:coreProperties>
</file>