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79" r:id="rId3"/>
    <p:sldId id="380" r:id="rId4"/>
    <p:sldId id="356" r:id="rId5"/>
    <p:sldId id="357" r:id="rId6"/>
  </p:sldIdLst>
  <p:sldSz cx="9144000" cy="6858000" type="screen4x3"/>
  <p:notesSz cx="6797675" cy="9926638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>
          <p15:clr>
            <a:srgbClr val="A4A3A4"/>
          </p15:clr>
        </p15:guide>
        <p15:guide id="2" orient="horz" pos="4110">
          <p15:clr>
            <a:srgbClr val="A4A3A4"/>
          </p15:clr>
        </p15:guide>
        <p15:guide id="3" orient="horz" pos="1389">
          <p15:clr>
            <a:srgbClr val="A4A3A4"/>
          </p15:clr>
        </p15:guide>
        <p15:guide id="4" orient="horz" pos="3838">
          <p15:clr>
            <a:srgbClr val="A4A3A4"/>
          </p15:clr>
        </p15:guide>
        <p15:guide id="5" orient="horz" pos="709">
          <p15:clr>
            <a:srgbClr val="A4A3A4"/>
          </p15:clr>
        </p15:guide>
        <p15:guide id="6" pos="567">
          <p15:clr>
            <a:srgbClr val="A4A3A4"/>
          </p15:clr>
        </p15:guide>
        <p15:guide id="7" pos="519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D1B3"/>
    <a:srgbClr val="20ECCA"/>
    <a:srgbClr val="16EC9C"/>
    <a:srgbClr val="FFEC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7" autoAdjust="0"/>
    <p:restoredTop sz="84897" autoAdjust="0"/>
  </p:normalViewPr>
  <p:slideViewPr>
    <p:cSldViewPr snapToObjects="1" showGuides="1">
      <p:cViewPr varScale="1">
        <p:scale>
          <a:sx n="94" d="100"/>
          <a:sy n="94" d="100"/>
        </p:scale>
        <p:origin x="2040" y="84"/>
      </p:cViewPr>
      <p:guideLst>
        <p:guide orient="horz" pos="799"/>
        <p:guide orient="horz" pos="4110"/>
        <p:guide orient="horz" pos="1389"/>
        <p:guide orient="horz" pos="3838"/>
        <p:guide orient="horz" pos="709"/>
        <p:guide pos="567"/>
        <p:guide pos="5193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58" d="100"/>
          <a:sy n="58" d="100"/>
        </p:scale>
        <p:origin x="-2645" y="-5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fld id="{E2496495-A1D7-4BEF-B6F8-BADCF764BB2A}" type="datetimeFigureOut">
              <a:rPr lang="de-DE" altLang="en-US"/>
              <a:pPr>
                <a:defRPr/>
              </a:pPr>
              <a:t>21.02.2017</a:t>
            </a:fld>
            <a:endParaRPr lang="de-DE" alt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8E34BB3-C1FA-415A-8A82-48F86553650E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1063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6" tIns="47779" rIns="95556" bIns="47779" numCol="1" anchor="t" anchorCtr="0" compatLnSpc="1">
            <a:prstTxWarp prst="textNoShape">
              <a:avLst/>
            </a:prstTxWarp>
          </a:bodyPr>
          <a:lstStyle>
            <a:lvl1pPr defTabSz="955455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6" tIns="47779" rIns="95556" bIns="47779" numCol="1" anchor="t" anchorCtr="0" compatLnSpc="1">
            <a:prstTxWarp prst="textNoShape">
              <a:avLst/>
            </a:prstTxWarp>
          </a:bodyPr>
          <a:lstStyle>
            <a:lvl1pPr algn="r" defTabSz="955455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57763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6" tIns="47779" rIns="95556" bIns="47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en-US" noProof="0"/>
              <a:t>Textmasterformate durch Klicken bearbeiten</a:t>
            </a:r>
          </a:p>
          <a:p>
            <a:pPr lvl="1"/>
            <a:r>
              <a:rPr lang="de-CH" altLang="en-US" noProof="0"/>
              <a:t>Zweite Ebene</a:t>
            </a:r>
          </a:p>
          <a:p>
            <a:pPr lvl="2"/>
            <a:r>
              <a:rPr lang="de-CH" altLang="en-US" noProof="0"/>
              <a:t>Dritte Ebene</a:t>
            </a:r>
          </a:p>
          <a:p>
            <a:pPr lvl="3"/>
            <a:r>
              <a:rPr lang="de-CH" altLang="en-US" noProof="0"/>
              <a:t>Vierte Ebene</a:t>
            </a:r>
          </a:p>
          <a:p>
            <a:pPr lvl="4"/>
            <a:r>
              <a:rPr lang="de-CH" altLang="en-US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6" tIns="47779" rIns="95556" bIns="47779" numCol="1" anchor="b" anchorCtr="0" compatLnSpc="1">
            <a:prstTxWarp prst="textNoShape">
              <a:avLst/>
            </a:prstTxWarp>
          </a:bodyPr>
          <a:lstStyle>
            <a:lvl1pPr defTabSz="955455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6" tIns="47779" rIns="95556" bIns="47779" numCol="1" anchor="b" anchorCtr="0" compatLnSpc="1">
            <a:prstTxWarp prst="textNoShape">
              <a:avLst/>
            </a:prstTxWarp>
          </a:bodyPr>
          <a:lstStyle>
            <a:lvl1pPr algn="r" defTabSz="954088" eaLnBrk="1" hangingPunct="1">
              <a:defRPr sz="1200" smtClean="0"/>
            </a:lvl1pPr>
          </a:lstStyle>
          <a:p>
            <a:pPr>
              <a:defRPr/>
            </a:pPr>
            <a:fld id="{AA60083D-34BF-4FFA-B6CD-A4D59D64ED87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19832321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04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FAF3297B-3A63-40F8-A5EA-1F8727ADAC65}" type="slidenum">
              <a:rPr lang="de-CH" altLang="en-US"/>
              <a:pPr>
                <a:spcBef>
                  <a:spcPct val="0"/>
                </a:spcBef>
              </a:pPr>
              <a:t>1</a:t>
            </a:fld>
            <a:endParaRPr lang="de-CH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6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07F3F4B1-ABC4-4C71-BD20-770FDAB74FFD}" type="slidenum">
              <a:rPr lang="de-CH" altLang="en-US"/>
              <a:pPr>
                <a:spcBef>
                  <a:spcPct val="0"/>
                </a:spcBef>
              </a:pPr>
              <a:t>2</a:t>
            </a:fld>
            <a:endParaRPr lang="de-CH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de-DE" dirty="0">
              <a:ea typeface="ＭＳ Ｐゴシック" charset="0"/>
            </a:endParaRPr>
          </a:p>
        </p:txBody>
      </p:sp>
      <p:sp>
        <p:nvSpPr>
          <p:cNvPr id="716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5F91E5D2-8CC2-42D4-B704-204701114B0B}" type="slidenum">
              <a:rPr lang="de-CH" altLang="en-US"/>
              <a:pPr>
                <a:spcBef>
                  <a:spcPct val="0"/>
                </a:spcBef>
              </a:pPr>
              <a:t>3</a:t>
            </a:fld>
            <a:endParaRPr lang="de-CH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62763DCF-1497-4B0A-9C63-FC3CBBC42D24}" type="slidenum">
              <a:rPr lang="de-CH" altLang="en-US"/>
              <a:pPr>
                <a:spcBef>
                  <a:spcPct val="0"/>
                </a:spcBef>
              </a:pPr>
              <a:t>4</a:t>
            </a:fld>
            <a:endParaRPr lang="de-CH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en-US" dirty="0">
              <a:latin typeface="Arial" pitchFamily="34" charset="0"/>
              <a:cs typeface="Arial" pitchFamily="34" charset="0"/>
            </a:endParaRPr>
          </a:p>
          <a:p>
            <a:endParaRPr lang="de-DE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1CCDBD61-BAA4-424B-B16E-A03CD43790A2}" type="slidenum">
              <a:rPr lang="de-CH" altLang="en-US"/>
              <a:pPr>
                <a:spcBef>
                  <a:spcPct val="0"/>
                </a:spcBef>
              </a:pPr>
              <a:t>5</a:t>
            </a:fld>
            <a:endParaRPr lang="de-CH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uzh_logo_d_pos_grau_1mm"/>
          <p:cNvPicPr preferRelativeResize="0"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1868488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8"/>
          <p:cNvSpPr>
            <a:spLocks noChangeShapeType="1"/>
          </p:cNvSpPr>
          <p:nvPr userDrawn="1"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36000" rIns="0" bIns="0"/>
          <a:lstStyle>
            <a:lvl1pPr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de-CH" altLang="en-US" sz="1400" b="1"/>
              <a:t>Institut für Betriebswirtschaftslehre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89138"/>
            <a:ext cx="7343775" cy="1295400"/>
          </a:xfrm>
        </p:spPr>
        <p:txBody>
          <a:bodyPr/>
          <a:lstStyle>
            <a:lvl1pPr>
              <a:defRPr sz="3900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429000"/>
            <a:ext cx="7343775" cy="17526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00113" y="6524625"/>
            <a:ext cx="2133600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20.02.2017</a:t>
            </a:r>
            <a:endParaRPr lang="de-CH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399213" y="6524625"/>
            <a:ext cx="1844675" cy="2159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DB3B0FCD-C414-46C6-A828-56D6CE0624BD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75732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5F59E5-2598-45FD-8BE9-03D0A52A798D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1488842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CF39BE7-B523-4B35-B0BC-9CA08B0B9985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50612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27B402-465E-4E6E-97C4-E3358E002DAF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473980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FC34961-E180-428D-A4FE-F776B54F08EE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870936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E20B1F-9502-4422-B40D-CB9B5A862629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400282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8C8249-D281-4986-900A-CDDFC5CB3F49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810424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B6193E-3EA8-48B5-9C3A-5C2D823333E9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128734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9C386B-7ADD-4109-8446-4B1ABAF973F0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776387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84C927-EA20-436F-AA3A-6EB167A650D7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718009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DCBE53-2A8A-4120-8C0A-8D0577CFA0C7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269339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>
            <a:spLocks noChangeArrowheads="1"/>
          </p:cNvSpPr>
          <p:nvPr userDrawn="1"/>
        </p:nvSpPr>
        <p:spPr bwMode="gray">
          <a:xfrm>
            <a:off x="0" y="1125538"/>
            <a:ext cx="9144000" cy="573246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de-DE" alt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solidFill>
            <a:schemeClr val="accent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198202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60EF00-ECC2-4C9A-9F92-3585C71EDABE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1483721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9635C7-509B-4261-95DD-2A3739A03018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3812545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B6E2DF-C80B-438F-BB7C-134ADD6A9F0F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1360078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211C7C2-8404-447F-AF02-4AACDDFDCF4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95836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E9F0B0-FA73-4BFC-B788-76724E37810F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02233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A068A3-4461-4D33-9A90-FF4EE81DDEF7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2512429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DD66E6-D700-4F37-AB63-939E742487D8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286194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20.02.2017</a:t>
            </a:r>
            <a:endParaRPr lang="de-CH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E94370AE-4B2F-4F75-A3C1-6A4C4BFB8629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1041440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20.02.2017</a:t>
            </a:r>
            <a:endParaRPr lang="de-CH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C9CD1D6A-C5E1-43AE-AFB2-25968B2D36C3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641992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s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2205038"/>
            <a:ext cx="3529011" cy="388778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4714876" y="2205038"/>
            <a:ext cx="3529012" cy="388778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20.02.2017</a:t>
            </a:r>
            <a:endParaRPr lang="de-CH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645ACC8C-58A8-4D69-9050-66B3F1A9044F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5479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Text / Bi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2205038"/>
            <a:ext cx="3529011" cy="388778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716463" y="2205038"/>
            <a:ext cx="3527425" cy="3887787"/>
          </a:xfrm>
        </p:spPr>
        <p:txBody>
          <a:bodyPr/>
          <a:lstStyle/>
          <a:p>
            <a:pPr lvl="0"/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20.02.2017</a:t>
            </a:r>
            <a:endParaRPr lang="de-CH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24960E8C-3EA9-417D-AB52-AC8DDE59D80E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506360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Bild / Tex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16463" y="2205038"/>
            <a:ext cx="3529011" cy="388778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900113" y="2205038"/>
            <a:ext cx="3527425" cy="3887787"/>
          </a:xfrm>
        </p:spPr>
        <p:txBody>
          <a:bodyPr/>
          <a:lstStyle/>
          <a:p>
            <a:pPr lvl="0"/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20.02.2017</a:t>
            </a:r>
            <a:endParaRPr lang="de-CH" alt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985D1E5F-3080-44C4-8B02-E90D25D480DA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133539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D8A7FE-82F9-4725-AC5C-8087651A4EA3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421383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20.02.2017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59A58E-5A4D-4F7E-A326-878CD7A2B7ED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427678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en-US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2205038"/>
            <a:ext cx="7343775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en-US"/>
              <a:t>Textmasterformate durch Klicken bearbeiten</a:t>
            </a:r>
          </a:p>
          <a:p>
            <a:pPr lvl="1"/>
            <a:r>
              <a:rPr lang="de-CH" altLang="en-US"/>
              <a:t>Zweite Ebene</a:t>
            </a:r>
          </a:p>
          <a:p>
            <a:pPr lvl="2"/>
            <a:r>
              <a:rPr lang="de-CH" altLang="en-US"/>
              <a:t>Dritte Ebene</a:t>
            </a:r>
          </a:p>
          <a:p>
            <a:pPr lvl="3"/>
            <a:r>
              <a:rPr lang="de-CH" altLang="en-US"/>
              <a:t>Vierte Ebene</a:t>
            </a:r>
          </a:p>
          <a:p>
            <a:pPr lvl="4"/>
            <a:r>
              <a:rPr lang="de-CH" altLang="en-US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6524625"/>
            <a:ext cx="9350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US" altLang="en-US"/>
              <a:t>20.02.2017</a:t>
            </a:r>
            <a:endParaRPr lang="de-CH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524625"/>
            <a:ext cx="52562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1725" y="6524625"/>
            <a:ext cx="7921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6160FACB-B43B-42AD-A044-53069DF64B4D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  <p:pic>
        <p:nvPicPr>
          <p:cNvPr id="1031" name="Picture 7" descr="uzh_logo_d_pos_grau_1mm"/>
          <p:cNvPicPr preferRelativeResize="0"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1868488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10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36000" rIns="0" bIns="0"/>
          <a:lstStyle>
            <a:lvl1pPr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de-CH" altLang="en-US" sz="1400" b="1"/>
              <a:t>Institut für Betriebswirtschaftslehre</a:t>
            </a:r>
          </a:p>
          <a:p>
            <a:pPr eaLnBrk="1" hangingPunct="1">
              <a:spcBef>
                <a:spcPct val="50000"/>
              </a:spcBef>
              <a:defRPr/>
            </a:pPr>
            <a:endParaRPr lang="de-CH" altLang="en-US" sz="1400"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887" r:id="rId1"/>
    <p:sldLayoutId id="2147487888" r:id="rId2"/>
    <p:sldLayoutId id="2147487889" r:id="rId3"/>
    <p:sldLayoutId id="2147487890" r:id="rId4"/>
    <p:sldLayoutId id="2147487891" r:id="rId5"/>
    <p:sldLayoutId id="2147487892" r:id="rId6"/>
    <p:sldLayoutId id="2147487893" r:id="rId7"/>
    <p:sldLayoutId id="2147487894" r:id="rId8"/>
    <p:sldLayoutId id="2147487895" r:id="rId9"/>
    <p:sldLayoutId id="2147487896" r:id="rId10"/>
    <p:sldLayoutId id="2147487897" r:id="rId11"/>
    <p:sldLayoutId id="2147487898" r:id="rId12"/>
    <p:sldLayoutId id="2147487899" r:id="rId13"/>
    <p:sldLayoutId id="2147487900" r:id="rId14"/>
    <p:sldLayoutId id="2147487901" r:id="rId15"/>
    <p:sldLayoutId id="2147487902" r:id="rId16"/>
    <p:sldLayoutId id="2147487903" r:id="rId17"/>
    <p:sldLayoutId id="2147487904" r:id="rId18"/>
    <p:sldLayoutId id="2147487905" r:id="rId19"/>
    <p:sldLayoutId id="2147487906" r:id="rId20"/>
    <p:sldLayoutId id="2147487907" r:id="rId21"/>
    <p:sldLayoutId id="2147487908" r:id="rId22"/>
    <p:sldLayoutId id="2147487909" r:id="rId23"/>
    <p:sldLayoutId id="2147487910" r:id="rId24"/>
    <p:sldLayoutId id="2147487911" r:id="rId25"/>
    <p:sldLayoutId id="2147487912" r:id="rId26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40000"/>
        </a:spcBef>
        <a:spcAft>
          <a:spcPct val="0"/>
        </a:spcAft>
        <a:buFont typeface="Arial" pitchFamily="34" charset="0"/>
        <a:defRPr sz="17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346075" indent="-344488" algn="l" rtl="0" eaLnBrk="0" fontAlgn="base" hangingPunct="0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2pPr>
      <a:lvl3pPr marL="714375" indent="-366713" algn="l" rtl="0" eaLnBrk="0" fontAlgn="base" hangingPunct="0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3pPr>
      <a:lvl4pPr marL="1069975" indent="-354013" algn="l" rtl="0" eaLnBrk="0" fontAlgn="base" hangingPunct="0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4pPr>
      <a:lvl5pPr marL="1438275" indent="-366713" algn="l" rtl="0" eaLnBrk="0" fontAlgn="base" hangingPunct="0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5pPr>
      <a:lvl6pPr marL="18954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6pPr>
      <a:lvl7pPr marL="23526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7pPr>
      <a:lvl8pPr marL="28098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8pPr>
      <a:lvl9pPr marL="32670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hyperlink" Target="http://ilo.org/global/topics/safety-and-health-at-work/lang--en/index.htm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hyperlink" Target="http://www.ilo.org/wcmsp5/groups/public/---ed_norm/---ipec/documents/publication/wcms_221513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hyperlink" Target="http://www.guardian.co.uk/environment/2011/may/16/uk-ewaste-dumped-ghana" TargetMode="External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hyperlink" Target="http://bits.blogs.nytimes.com/2012/02/13/apple-announces-independent-factory-inspections/" TargetMode="Externa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hyperlink" Target="http://www.youtube.com/watch?feature=player_embedded&amp;v=wQhlLuBwOtE" TargetMode="External"/><Relationship Id="rId10" Type="http://schemas.openxmlformats.org/officeDocument/2006/relationships/image" Target="../media/image26.png"/><Relationship Id="rId4" Type="http://schemas.openxmlformats.org/officeDocument/2006/relationships/hyperlink" Target="http://bloodinthemobile.org/" TargetMode="External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20.02.2017</a:t>
            </a:r>
            <a:endParaRPr lang="de-CH" altLang="en-US" sz="1000"/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0D930F-598F-416B-BBE7-52F0CD446AAF}" type="slidenum">
              <a:rPr lang="de-CH" altLang="en-US" sz="100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de-CH" altLang="en-US" sz="100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700213"/>
            <a:ext cx="7343775" cy="3313112"/>
          </a:xfrm>
        </p:spPr>
        <p:txBody>
          <a:bodyPr/>
          <a:lstStyle/>
          <a:p>
            <a:pPr eaLnBrk="1" hangingPunct="1"/>
            <a:r>
              <a:rPr lang="de-CH" altLang="en-US" sz="3000" dirty="0"/>
              <a:t>Globalisierung und Multinationale Unternehmen</a:t>
            </a:r>
            <a:br>
              <a:rPr lang="de-CH" altLang="en-US" sz="3000" dirty="0"/>
            </a:br>
            <a:r>
              <a:rPr lang="de-CH" altLang="en-US" sz="3000" dirty="0"/>
              <a:t/>
            </a:r>
            <a:br>
              <a:rPr lang="de-CH" altLang="en-US" sz="3000" dirty="0"/>
            </a:br>
            <a:r>
              <a:rPr lang="de-CH" altLang="en-US" sz="2000" dirty="0"/>
              <a:t>Teil I: Die Globalisierung als Herausforderung für Weltwirtschaft, multinationale Unternehmen und verantwortliches Handeln </a:t>
            </a:r>
            <a:br>
              <a:rPr lang="de-CH" altLang="en-US" sz="2000" dirty="0"/>
            </a:br>
            <a:r>
              <a:rPr lang="de-CH" altLang="en-US" sz="2000" dirty="0"/>
              <a:t/>
            </a:r>
            <a:br>
              <a:rPr lang="de-CH" altLang="en-US" sz="2000" dirty="0"/>
            </a:br>
            <a:r>
              <a:rPr lang="de-CH" altLang="en-US" sz="2000" b="0" u="sng" dirty="0"/>
              <a:t>Vorlesung 1:</a:t>
            </a:r>
            <a:r>
              <a:rPr lang="de-CH" altLang="en-US" sz="2000" b="0" dirty="0"/>
              <a:t> Grundbegriffe und Problemtatbestände</a:t>
            </a:r>
            <a:br>
              <a:rPr lang="de-CH" altLang="en-US" sz="2000" b="0" dirty="0"/>
            </a:br>
            <a:r>
              <a:rPr lang="de-CH" altLang="en-US" sz="2000" b="0" dirty="0"/>
              <a:t>ERGÄNZUNGEN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5229225"/>
            <a:ext cx="7343775" cy="1008063"/>
          </a:xfrm>
        </p:spPr>
        <p:txBody>
          <a:bodyPr/>
          <a:lstStyle/>
          <a:p>
            <a:pPr marL="0" indent="0" eaLnBrk="1" hangingPunct="1"/>
            <a:r>
              <a:rPr lang="de-CH" altLang="en-US" dirty="0"/>
              <a:t>Universität Zürich, FS 2017; 20. Februar 2017</a:t>
            </a:r>
          </a:p>
          <a:p>
            <a:pPr marL="0" indent="0" eaLnBrk="1" hangingPunct="1"/>
            <a:r>
              <a:rPr lang="de-CH" altLang="en-US" dirty="0"/>
              <a:t>Prof. Dr. Andreas Georg Scherer</a:t>
            </a:r>
          </a:p>
        </p:txBody>
      </p:sp>
      <p:pic>
        <p:nvPicPr>
          <p:cNvPr id="28678" name="Bild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4724400"/>
            <a:ext cx="8651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Bild 7" descr="C:\Dokumente und Einstellungen\Andreas Butz\Desktop\AACSB_seal_final_reversed_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445125"/>
            <a:ext cx="7413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nummernplatzhalt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222F4B8-ED44-41DC-8E85-B0B8AE8D3E8E}" type="slidenum">
              <a:rPr lang="de-CH" altLang="en-US" sz="100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de-CH" altLang="en-US" sz="1000"/>
          </a:p>
        </p:txBody>
      </p:sp>
      <p:sp>
        <p:nvSpPr>
          <p:cNvPr id="40963" name="Rectangle 2"/>
          <p:cNvSpPr txBox="1">
            <a:spLocks noChangeArrowheads="1"/>
          </p:cNvSpPr>
          <p:nvPr/>
        </p:nvSpPr>
        <p:spPr bwMode="auto">
          <a:xfrm>
            <a:off x="900113" y="1268413"/>
            <a:ext cx="799306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0"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H" altLang="en-US" sz="2400" b="1">
                <a:solidFill>
                  <a:schemeClr val="tx2"/>
                </a:solidFill>
              </a:rPr>
              <a:t>Wer ist verantwortlich? Einhaltung von Menschen-rechten: Arbeitssicherheit in Zulieferbetrieben</a:t>
            </a:r>
            <a:endParaRPr lang="de-CH" altLang="en-US" sz="2400" b="1">
              <a:solidFill>
                <a:schemeClr val="tx2"/>
              </a:solidFill>
            </a:endParaRPr>
          </a:p>
        </p:txBody>
      </p:sp>
      <p:pic>
        <p:nvPicPr>
          <p:cNvPr id="40964" name="Picture 4" descr="arbeiter in china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2286000"/>
            <a:ext cx="4537075" cy="3590925"/>
          </a:xfrm>
          <a:noFill/>
        </p:spPr>
      </p:pic>
      <p:sp>
        <p:nvSpPr>
          <p:cNvPr id="40965" name="Text Box 6"/>
          <p:cNvSpPr txBox="1">
            <a:spLocks noChangeArrowheads="1"/>
          </p:cNvSpPr>
          <p:nvPr/>
        </p:nvSpPr>
        <p:spPr bwMode="auto">
          <a:xfrm>
            <a:off x="747713" y="5913438"/>
            <a:ext cx="49815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1200"/>
              <a:t>Foto: Verunfallte Arbeiter in asiatischen Zulieferbetrieben</a:t>
            </a:r>
          </a:p>
        </p:txBody>
      </p:sp>
      <p:sp>
        <p:nvSpPr>
          <p:cNvPr id="40966" name="Textfeld 1"/>
          <p:cNvSpPr txBox="1">
            <a:spLocks noChangeArrowheads="1"/>
          </p:cNvSpPr>
          <p:nvPr/>
        </p:nvSpPr>
        <p:spPr bwMode="auto">
          <a:xfrm>
            <a:off x="900113" y="6188075"/>
            <a:ext cx="66357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/>
              <a:t>Quelle: ILO, </a:t>
            </a:r>
            <a:r>
              <a:rPr lang="de-DE" altLang="en-US" sz="800">
                <a:hlinkClick r:id="rId4"/>
              </a:rPr>
              <a:t>http://ilo.org/global/topics/safety-and-health-at-work/lang--en/index.htm</a:t>
            </a:r>
            <a:r>
              <a:rPr lang="de-DE" altLang="en-US" sz="800"/>
              <a:t> (Abruf: Feb 2015)</a:t>
            </a:r>
          </a:p>
        </p:txBody>
      </p:sp>
      <p:sp>
        <p:nvSpPr>
          <p:cNvPr id="40967" name="Rechteck 1"/>
          <p:cNvSpPr>
            <a:spLocks noChangeArrowheads="1"/>
          </p:cNvSpPr>
          <p:nvPr/>
        </p:nvSpPr>
        <p:spPr bwMode="auto">
          <a:xfrm>
            <a:off x="6056313" y="2205038"/>
            <a:ext cx="283686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 marL="355600" indent="-355600"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de-DE" altLang="en-US" sz="1600"/>
              <a:t>A 	Arbeiter selbst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de-DE" altLang="en-US" sz="1600"/>
              <a:t>B	Importeur in der Schweiz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de-DE" altLang="en-US" sz="1600"/>
              <a:t>C	Zulieferer aus Asien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de-DE" altLang="en-US" sz="1600"/>
              <a:t>D	Staat in Asien</a:t>
            </a:r>
          </a:p>
        </p:txBody>
      </p:sp>
      <p:sp>
        <p:nvSpPr>
          <p:cNvPr id="4" name="Rechteck 3"/>
          <p:cNvSpPr/>
          <p:nvPr/>
        </p:nvSpPr>
        <p:spPr>
          <a:xfrm>
            <a:off x="6065838" y="3690938"/>
            <a:ext cx="2538412" cy="175418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72000" rIns="36000">
            <a:spAutoFit/>
          </a:bodyPr>
          <a:lstStyle/>
          <a:p>
            <a:pPr eaLnBrk="1" hangingPunct="1">
              <a:defRPr/>
            </a:pPr>
            <a:r>
              <a:rPr lang="en-GB" sz="1200" dirty="0">
                <a:latin typeface="Arial" charset="0"/>
                <a:ea typeface="ＭＳ Ｐゴシック" charset="0"/>
                <a:cs typeface="ＭＳ Ｐゴシック" charset="0"/>
              </a:rPr>
              <a:t>According to the ILO more than </a:t>
            </a:r>
            <a:br>
              <a:rPr lang="en-GB" sz="1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1200" b="1" dirty="0">
                <a:latin typeface="Arial" charset="0"/>
                <a:ea typeface="ＭＳ Ｐゴシック" charset="0"/>
                <a:cs typeface="ＭＳ Ｐゴシック" charset="0"/>
              </a:rPr>
              <a:t>2.3 million work-related deaths </a:t>
            </a:r>
            <a:r>
              <a:rPr lang="en-GB" sz="1200" dirty="0">
                <a:latin typeface="Arial" charset="0"/>
                <a:ea typeface="ＭＳ Ｐゴシック" charset="0"/>
                <a:cs typeface="ＭＳ Ｐゴシック" charset="0"/>
              </a:rPr>
              <a:t>occur annually on a global scale (15% resulting from fatal accidents, 85% due to work-related diseases), and there are about </a:t>
            </a:r>
            <a:r>
              <a:rPr lang="en-GB" sz="1200" b="1" dirty="0">
                <a:latin typeface="Arial" charset="0"/>
                <a:ea typeface="ＭＳ Ｐゴシック" charset="0"/>
                <a:cs typeface="ＭＳ Ｐゴシック" charset="0"/>
              </a:rPr>
              <a:t>313 million accidents </a:t>
            </a:r>
            <a:r>
              <a:rPr lang="en-GB" sz="1200" dirty="0">
                <a:latin typeface="Arial" charset="0"/>
                <a:ea typeface="ＭＳ Ｐゴシック" charset="0"/>
                <a:cs typeface="ＭＳ Ｐゴシック" charset="0"/>
              </a:rPr>
              <a:t>at workplaces</a:t>
            </a:r>
            <a:r>
              <a:rPr lang="en-GB" sz="1200" b="1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1200" dirty="0">
                <a:latin typeface="Arial" charset="0"/>
                <a:ea typeface="ＭＳ Ｐゴシック" charset="0"/>
                <a:cs typeface="ＭＳ Ｐゴシック" charset="0"/>
              </a:rPr>
              <a:t>each year. Especially developing countries are affected.</a:t>
            </a:r>
          </a:p>
        </p:txBody>
      </p:sp>
      <p:sp>
        <p:nvSpPr>
          <p:cNvPr id="40969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900113" y="6524625"/>
            <a:ext cx="2133600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20.02.2017</a:t>
            </a:r>
            <a:endParaRPr lang="de-CH" altLang="en-US" sz="1000"/>
          </a:p>
        </p:txBody>
      </p:sp>
      <p:sp>
        <p:nvSpPr>
          <p:cNvPr id="23" name="Rechteck 22"/>
          <p:cNvSpPr/>
          <p:nvPr/>
        </p:nvSpPr>
        <p:spPr>
          <a:xfrm>
            <a:off x="6192838" y="5445125"/>
            <a:ext cx="2843212" cy="695325"/>
          </a:xfrm>
          <a:prstGeom prst="rect">
            <a:avLst/>
          </a:prstGeom>
          <a:noFill/>
        </p:spPr>
        <p:txBody>
          <a:bodyPr lIns="72000" rIns="36000">
            <a:spAutoFit/>
          </a:bodyPr>
          <a:lstStyle/>
          <a:p>
            <a:pPr eaLnBrk="1" hangingPunct="1">
              <a:spcAft>
                <a:spcPts val="200"/>
              </a:spcAft>
              <a:defRPr/>
            </a:pPr>
            <a:r>
              <a:rPr lang="en-GB" sz="900" dirty="0">
                <a:latin typeface="Arial" charset="0"/>
                <a:ea typeface="ＭＳ Ｐゴシック" charset="0"/>
                <a:cs typeface="ＭＳ Ｐゴシック" charset="0"/>
              </a:rPr>
              <a:t>Every 15 seconds,</a:t>
            </a:r>
          </a:p>
          <a:p>
            <a:pPr marL="171450" indent="-79375" eaLnBrk="1" hangingPunct="1">
              <a:buFont typeface="Arial" panose="020B0604020202020204" pitchFamily="34" charset="0"/>
              <a:buChar char="•"/>
              <a:defRPr/>
            </a:pPr>
            <a:r>
              <a:rPr lang="en-GB" sz="900" dirty="0">
                <a:latin typeface="Arial" charset="0"/>
                <a:ea typeface="ＭＳ Ｐゴシック" charset="0"/>
                <a:cs typeface="ＭＳ Ｐゴシック" charset="0"/>
              </a:rPr>
              <a:t>a worker dies from a work-related accident </a:t>
            </a:r>
            <a:br>
              <a:rPr lang="en-GB" sz="9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900" dirty="0">
                <a:latin typeface="Arial" charset="0"/>
                <a:ea typeface="ＭＳ Ｐゴシック" charset="0"/>
                <a:cs typeface="ＭＳ Ｐゴシック" charset="0"/>
              </a:rPr>
              <a:t>or disease.</a:t>
            </a:r>
          </a:p>
          <a:p>
            <a:pPr marL="171450" indent="-79375" eaLnBrk="1" hangingPunct="1">
              <a:buFont typeface="Arial" panose="020B0604020202020204" pitchFamily="34" charset="0"/>
              <a:buChar char="•"/>
              <a:defRPr/>
            </a:pPr>
            <a:r>
              <a:rPr lang="en-GB" sz="900" dirty="0">
                <a:latin typeface="Arial" charset="0"/>
                <a:ea typeface="ＭＳ Ｐゴシック" charset="0"/>
                <a:cs typeface="ＭＳ Ｐゴシック" charset="0"/>
              </a:rPr>
              <a:t>160 workers have a work-related accident</a:t>
            </a:r>
            <a:r>
              <a:rPr lang="en-GB" sz="105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pic>
        <p:nvPicPr>
          <p:cNvPr id="40971" name="Grafik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0" y="5543550"/>
            <a:ext cx="4492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Bild 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1647652">
            <a:off x="188913" y="1704975"/>
            <a:ext cx="5689600" cy="42672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080000">
            <a:off x="2695575" y="601663"/>
            <a:ext cx="6721475" cy="47498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Bild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078288"/>
            <a:ext cx="21590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Foliennummernplatzhalt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76A4F1-1A31-4BE8-B2D2-D70C180A8DB2}" type="slidenum">
              <a:rPr lang="de-CH" altLang="en-US" sz="100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de-CH" altLang="en-US" sz="1000"/>
          </a:p>
        </p:txBody>
      </p:sp>
      <p:sp>
        <p:nvSpPr>
          <p:cNvPr id="41988" name="Rectangle 2"/>
          <p:cNvSpPr txBox="1">
            <a:spLocks noChangeArrowheads="1"/>
          </p:cNvSpPr>
          <p:nvPr/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0"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2400" b="1">
                <a:solidFill>
                  <a:schemeClr val="tx2"/>
                </a:solidFill>
              </a:rPr>
              <a:t>Wer ist verantwortlich? Einhaltung von Menschenrechten: Kinderarbeit in Steinbrüchen</a:t>
            </a:r>
            <a:endParaRPr lang="de-CH" altLang="en-US" sz="2400" b="1">
              <a:solidFill>
                <a:schemeClr val="tx2"/>
              </a:solidFill>
            </a:endParaRPr>
          </a:p>
        </p:txBody>
      </p:sp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6732588" y="2924175"/>
            <a:ext cx="1943100" cy="28638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200"/>
              <a:t>The </a:t>
            </a:r>
            <a:r>
              <a:rPr lang="en-GB" altLang="en-US" sz="1200"/>
              <a:t>ILO</a:t>
            </a:r>
            <a:r>
              <a:rPr lang="en-GB" altLang="de-DE" sz="1200"/>
              <a:t>’</a:t>
            </a:r>
            <a:r>
              <a:rPr lang="en-GB" altLang="en-US" sz="1200"/>
              <a:t>s most recent global estimate is that </a:t>
            </a:r>
            <a:r>
              <a:rPr lang="en-GB" altLang="en-US" sz="1200" b="1"/>
              <a:t>168 million children </a:t>
            </a:r>
            <a:r>
              <a:rPr lang="en-GB" altLang="en-US" sz="1200"/>
              <a:t>worldwide are involved in child labour, with more than half this number involved in hazardous work (endangering health, safety and moral development) and other worst forms of child labour</a:t>
            </a:r>
            <a:r>
              <a:rPr lang="fr-FR" altLang="en-US" sz="1200"/>
              <a:t> — such as </a:t>
            </a:r>
            <a:r>
              <a:rPr lang="fr-FR" altLang="en-US" sz="1200" b="1"/>
              <a:t>prostitution, </a:t>
            </a:r>
            <a:r>
              <a:rPr lang="en-GB" altLang="en-US" sz="1200" b="1"/>
              <a:t>mining and slave labour </a:t>
            </a:r>
            <a:r>
              <a:rPr lang="en-GB" altLang="en-US" sz="1200"/>
              <a:t>in different industries</a:t>
            </a:r>
            <a:r>
              <a:rPr lang="fr-FR" altLang="en-US" sz="1200"/>
              <a:t>.</a:t>
            </a:r>
            <a:endParaRPr lang="de-DE" altLang="en-US" sz="1200"/>
          </a:p>
        </p:txBody>
      </p:sp>
      <p:pic>
        <p:nvPicPr>
          <p:cNvPr id="41990" name="Picture 7" descr="kindersklaven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587625"/>
            <a:ext cx="3108325" cy="152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Bild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509838"/>
            <a:ext cx="2862262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5" descr="grabstei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4508500"/>
            <a:ext cx="2347913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3" name="Textfeld 1"/>
          <p:cNvSpPr txBox="1">
            <a:spLocks noChangeArrowheads="1"/>
          </p:cNvSpPr>
          <p:nvPr/>
        </p:nvSpPr>
        <p:spPr bwMode="auto">
          <a:xfrm>
            <a:off x="900113" y="6229350"/>
            <a:ext cx="6635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>
            <a:spAutoFit/>
          </a:bodyPr>
          <a:lstStyle>
            <a:lvl1pPr>
              <a:spcBef>
                <a:spcPct val="40000"/>
              </a:spcBef>
              <a:buFont typeface="Arial" pitchFamily="34" charset="0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/>
              <a:t>Quelle:	</a:t>
            </a:r>
            <a:r>
              <a:rPr lang="en-GB" altLang="en-US" sz="800"/>
              <a:t>Marking progress against child labour: global estimates and trends 2000-2012. </a:t>
            </a:r>
            <a:r>
              <a:rPr lang="de-DE" altLang="en-US" sz="800"/>
              <a:t>International Labour Organization, 2013</a:t>
            </a:r>
          </a:p>
          <a:p>
            <a:pPr eaLnBrk="1" hangingPunct="1">
              <a:spcBef>
                <a:spcPct val="0"/>
              </a:spcBef>
            </a:pPr>
            <a:r>
              <a:rPr lang="de-DE" altLang="en-US" sz="800"/>
              <a:t>	</a:t>
            </a:r>
            <a:r>
              <a:rPr lang="de-DE" altLang="en-US" sz="800">
                <a:hlinkClick r:id="rId7"/>
              </a:rPr>
              <a:t>http://www.ilo.org/wcmsp5/groups/public/---ed_norm/---ipec/documents/publication/wcms_221513.pdf</a:t>
            </a:r>
            <a:r>
              <a:rPr lang="de-DE" altLang="en-US" sz="800"/>
              <a:t> (Abruf: Feb 2015)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/>
              <a:t> </a:t>
            </a:r>
          </a:p>
        </p:txBody>
      </p:sp>
      <p:sp>
        <p:nvSpPr>
          <p:cNvPr id="4199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900113" y="6524625"/>
            <a:ext cx="2133600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20.02.2017</a:t>
            </a:r>
            <a:endParaRPr lang="de-CH" altLang="en-US" sz="1000"/>
          </a:p>
        </p:txBody>
      </p:sp>
      <p:pic>
        <p:nvPicPr>
          <p:cNvPr id="13" name="Bildplatzhalter 5" descr="Bildschirmfoto 2014-02-12 um 19.00.36.png"/>
          <p:cNvPicPr>
            <a:picLocks noChangeAspect="1"/>
          </p:cNvPicPr>
          <p:nvPr/>
        </p:nvPicPr>
        <p:blipFill>
          <a:blip r:embed="rId8"/>
          <a:srcRect l="-17416" r="-17416"/>
          <a:stretch>
            <a:fillRect/>
          </a:stretch>
        </p:blipFill>
        <p:spPr bwMode="auto">
          <a:xfrm rot="20868088">
            <a:off x="3175" y="1784350"/>
            <a:ext cx="7343775" cy="3887788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>
            <a:spLocks noChangeArrowheads="1"/>
          </p:cNvSpPr>
          <p:nvPr/>
        </p:nvSpPr>
        <p:spPr bwMode="auto">
          <a:xfrm rot="887785">
            <a:off x="5846763" y="2043113"/>
            <a:ext cx="2879725" cy="355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40000"/>
              </a:spcBef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4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4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4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4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altLang="en-US" sz="1600" dirty="0"/>
              <a:t>100</a:t>
            </a:r>
            <a:r>
              <a:rPr lang="de-DE" altLang="de-DE" sz="1600" dirty="0"/>
              <a:t>‘</a:t>
            </a:r>
            <a:r>
              <a:rPr lang="de-DE" altLang="en-US" sz="1600" dirty="0"/>
              <a:t>000 Kinderarbeiter in Steinbrüchen in Indien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altLang="en-US" sz="1600" dirty="0"/>
              <a:t>50-80% der Grabsteine kommen aus Indien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altLang="en-US" sz="1600" dirty="0"/>
              <a:t>manche Gemeinden verbieten derartige Grabsteine per Friedhofsatzung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altLang="en-US" sz="1600" dirty="0"/>
              <a:t>Problem: Herkunftsnachweis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altLang="en-US" sz="1600" dirty="0" err="1"/>
              <a:t>BayVwG</a:t>
            </a:r>
            <a:r>
              <a:rPr lang="de-DE" altLang="en-US" sz="1600" dirty="0"/>
              <a:t> 2012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altLang="en-US" sz="1600" dirty="0"/>
              <a:t>Lösung: Zertifizierung (z.B. </a:t>
            </a:r>
            <a:r>
              <a:rPr lang="de-DE" altLang="en-US" sz="1600" dirty="0" err="1"/>
              <a:t>Xertifix</a:t>
            </a:r>
            <a:r>
              <a:rPr lang="de-DE" altLang="en-US" sz="1600" dirty="0"/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de-DE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liennummernplatzhalt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579B299-1A65-44FC-A1E8-39CCF0AAF18F}" type="slidenum">
              <a:rPr lang="de-CH" altLang="en-US" sz="100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de-CH" altLang="en-US" sz="1000"/>
          </a:p>
        </p:txBody>
      </p:sp>
      <p:sp>
        <p:nvSpPr>
          <p:cNvPr id="43011" name="Rectangle 2"/>
          <p:cNvSpPr txBox="1">
            <a:spLocks noChangeArrowheads="1"/>
          </p:cNvSpPr>
          <p:nvPr/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0"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2400" b="1">
                <a:solidFill>
                  <a:schemeClr val="tx2"/>
                </a:solidFill>
              </a:rPr>
              <a:t>Wer ist verantwortlich? Einhaltung von Umweltstandards: E-trash dumping in Afrika</a:t>
            </a:r>
            <a:endParaRPr lang="de-CH" altLang="en-US" sz="2400" b="1">
              <a:solidFill>
                <a:schemeClr val="tx2"/>
              </a:solidFill>
            </a:endParaRPr>
          </a:p>
        </p:txBody>
      </p:sp>
      <p:pic>
        <p:nvPicPr>
          <p:cNvPr id="43012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879850"/>
            <a:ext cx="2560637" cy="170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Bild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456113"/>
            <a:ext cx="2490787" cy="149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Bild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330450"/>
            <a:ext cx="1893887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5" name="Bild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063" y="2195513"/>
            <a:ext cx="1841500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6" name="Rechteck 7"/>
          <p:cNvSpPr>
            <a:spLocks noChangeArrowheads="1"/>
          </p:cNvSpPr>
          <p:nvPr/>
        </p:nvSpPr>
        <p:spPr bwMode="auto">
          <a:xfrm>
            <a:off x="5867400" y="4133850"/>
            <a:ext cx="3097213" cy="1754188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/>
              <a:t>According to the UN global production </a:t>
            </a:r>
            <a:r>
              <a:rPr lang="en-GB" altLang="en-US" sz="1200" b="1"/>
              <a:t>of e-waste now totals at 50 million tonnes </a:t>
            </a:r>
            <a:r>
              <a:rPr lang="en-GB" altLang="en-US" sz="1200"/>
              <a:t>(about 7kg for every person on the planet), of which only </a:t>
            </a:r>
            <a:r>
              <a:rPr lang="en-GB" altLang="en-US" sz="1200" b="1"/>
              <a:t>10% is recycled</a:t>
            </a:r>
            <a:r>
              <a:rPr lang="en-GB" altLang="en-US" sz="1200"/>
              <a:t>. Hazardous substances are released when e-waste is stripped down, often on vast </a:t>
            </a:r>
            <a:r>
              <a:rPr lang="en-GB" altLang="en-US" sz="1200" b="1"/>
              <a:t>unofficial waste dumps </a:t>
            </a:r>
            <a:r>
              <a:rPr lang="en-GB" altLang="en-US" sz="1200"/>
              <a:t>where workers lack protective clothing and </a:t>
            </a:r>
            <a:r>
              <a:rPr lang="en-GB" altLang="en-US" sz="1200" b="1"/>
              <a:t>health and safety regulations are poor</a:t>
            </a:r>
            <a:r>
              <a:rPr lang="en-GB" altLang="en-US" sz="1200"/>
              <a:t> or non-existent.</a:t>
            </a:r>
          </a:p>
        </p:txBody>
      </p:sp>
      <p:sp>
        <p:nvSpPr>
          <p:cNvPr id="43017" name="Rechteck 8"/>
          <p:cNvSpPr>
            <a:spLocks noChangeArrowheads="1"/>
          </p:cNvSpPr>
          <p:nvPr/>
        </p:nvSpPr>
        <p:spPr bwMode="auto">
          <a:xfrm>
            <a:off x="900113" y="6308725"/>
            <a:ext cx="53689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/>
              <a:t>Quelle: </a:t>
            </a:r>
            <a:r>
              <a:rPr lang="de-DE" altLang="en-US" sz="800">
                <a:hlinkClick r:id="rId7"/>
              </a:rPr>
              <a:t>http://www.guardian.co.uk/environment/2011/may/16/uk-ewaste-dumped-ghana</a:t>
            </a:r>
            <a:r>
              <a:rPr lang="de-DE" altLang="en-US" sz="800"/>
              <a:t> (Abruf: Jan 2013)</a:t>
            </a:r>
          </a:p>
        </p:txBody>
      </p:sp>
      <p:pic>
        <p:nvPicPr>
          <p:cNvPr id="43018" name="Bild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473325"/>
            <a:ext cx="2341562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9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900113" y="6524625"/>
            <a:ext cx="2133600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20.02.2017</a:t>
            </a:r>
            <a:endParaRPr lang="de-CH" altLang="en-US" sz="1000"/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989594">
            <a:off x="84138" y="2282825"/>
            <a:ext cx="5759450" cy="3836988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2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1156558">
            <a:off x="2747963" y="-266700"/>
            <a:ext cx="6729412" cy="4484688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3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625600" y="1612900"/>
            <a:ext cx="5892800" cy="36195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-360000">
            <a:off x="1952625" y="1892300"/>
            <a:ext cx="5056188" cy="303053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nummernplatzhalt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C5CF95B-7623-476E-AE64-093F5A2CFDCD}" type="slidenum">
              <a:rPr lang="de-CH" altLang="en-US" sz="100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de-CH" altLang="en-US" sz="1000"/>
          </a:p>
        </p:txBody>
      </p:sp>
      <p:sp>
        <p:nvSpPr>
          <p:cNvPr id="44035" name="Rectangle 2"/>
          <p:cNvSpPr txBox="1">
            <a:spLocks noChangeArrowheads="1"/>
          </p:cNvSpPr>
          <p:nvPr/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0"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 err="1">
                <a:solidFill>
                  <a:schemeClr val="tx2"/>
                </a:solidFill>
              </a:rPr>
              <a:t>Wer</a:t>
            </a:r>
            <a:r>
              <a:rPr lang="en-US" altLang="en-US" sz="2400" b="1" dirty="0">
                <a:solidFill>
                  <a:schemeClr val="tx2"/>
                </a:solidFill>
              </a:rPr>
              <a:t> </a:t>
            </a:r>
            <a:r>
              <a:rPr lang="en-US" altLang="en-US" sz="2400" b="1" dirty="0" err="1">
                <a:solidFill>
                  <a:schemeClr val="tx2"/>
                </a:solidFill>
              </a:rPr>
              <a:t>ist</a:t>
            </a:r>
            <a:r>
              <a:rPr lang="en-US" altLang="en-US" sz="2400" b="1" dirty="0">
                <a:solidFill>
                  <a:schemeClr val="tx2"/>
                </a:solidFill>
              </a:rPr>
              <a:t> </a:t>
            </a:r>
            <a:r>
              <a:rPr lang="en-US" altLang="en-US" sz="2400" b="1" dirty="0" err="1">
                <a:solidFill>
                  <a:schemeClr val="tx2"/>
                </a:solidFill>
              </a:rPr>
              <a:t>verantwortlich</a:t>
            </a:r>
            <a:r>
              <a:rPr lang="en-US" altLang="en-US" sz="2400" b="1" dirty="0">
                <a:solidFill>
                  <a:schemeClr val="tx2"/>
                </a:solidFill>
              </a:rPr>
              <a:t>? </a:t>
            </a:r>
            <a:r>
              <a:rPr lang="en-US" altLang="en-US" sz="2400" b="1" dirty="0" err="1">
                <a:solidFill>
                  <a:schemeClr val="tx2"/>
                </a:solidFill>
              </a:rPr>
              <a:t>Blut</a:t>
            </a:r>
            <a:r>
              <a:rPr lang="en-US" altLang="en-US" sz="2400" b="1" dirty="0">
                <a:solidFill>
                  <a:schemeClr val="tx2"/>
                </a:solidFill>
              </a:rPr>
              <a:t> </a:t>
            </a:r>
            <a:r>
              <a:rPr lang="en-US" altLang="en-US" sz="2400" b="1" dirty="0" err="1">
                <a:solidFill>
                  <a:schemeClr val="tx2"/>
                </a:solidFill>
              </a:rPr>
              <a:t>im</a:t>
            </a:r>
            <a:r>
              <a:rPr lang="en-US" altLang="en-US" sz="2400" b="1" dirty="0">
                <a:solidFill>
                  <a:schemeClr val="tx2"/>
                </a:solidFill>
              </a:rPr>
              <a:t> Handy: </a:t>
            </a:r>
            <a:br>
              <a:rPr lang="en-US" altLang="en-US" sz="2400" b="1" dirty="0">
                <a:solidFill>
                  <a:schemeClr val="tx2"/>
                </a:solidFill>
              </a:rPr>
            </a:br>
            <a:r>
              <a:rPr lang="en-US" altLang="en-US" sz="2400" b="1" dirty="0" err="1">
                <a:solidFill>
                  <a:schemeClr val="tx2"/>
                </a:solidFill>
              </a:rPr>
              <a:t>Mobiltelefone</a:t>
            </a:r>
            <a:r>
              <a:rPr lang="en-US" altLang="en-US" sz="2400" b="1" dirty="0">
                <a:solidFill>
                  <a:schemeClr val="tx2"/>
                </a:solidFill>
              </a:rPr>
              <a:t> und </a:t>
            </a:r>
            <a:r>
              <a:rPr lang="en-US" altLang="de-DE" sz="2400" b="1" dirty="0">
                <a:solidFill>
                  <a:schemeClr val="tx2"/>
                </a:solidFill>
              </a:rPr>
              <a:t>“</a:t>
            </a:r>
            <a:r>
              <a:rPr lang="de-CH" altLang="ja-JP" sz="2400" b="1" dirty="0" err="1">
                <a:solidFill>
                  <a:schemeClr val="tx2"/>
                </a:solidFill>
              </a:rPr>
              <a:t>the</a:t>
            </a:r>
            <a:r>
              <a:rPr lang="de-CH" altLang="ja-JP" sz="2400" b="1" dirty="0">
                <a:solidFill>
                  <a:schemeClr val="tx2"/>
                </a:solidFill>
              </a:rPr>
              <a:t> </a:t>
            </a:r>
            <a:r>
              <a:rPr lang="de-CH" altLang="ja-JP" sz="2400" b="1" dirty="0" err="1">
                <a:solidFill>
                  <a:schemeClr val="tx2"/>
                </a:solidFill>
              </a:rPr>
              <a:t>world’s</a:t>
            </a:r>
            <a:r>
              <a:rPr lang="de-CH" altLang="ja-JP" sz="2400" b="1" dirty="0">
                <a:solidFill>
                  <a:schemeClr val="tx2"/>
                </a:solidFill>
              </a:rPr>
              <a:t> </a:t>
            </a:r>
            <a:r>
              <a:rPr lang="de-CH" altLang="ja-JP" sz="2400" b="1" dirty="0" err="1">
                <a:solidFill>
                  <a:schemeClr val="tx2"/>
                </a:solidFill>
              </a:rPr>
              <a:t>deadliest</a:t>
            </a:r>
            <a:r>
              <a:rPr lang="de-CH" altLang="ja-JP" sz="2400" b="1" dirty="0">
                <a:solidFill>
                  <a:schemeClr val="tx2"/>
                </a:solidFill>
              </a:rPr>
              <a:t> war</a:t>
            </a:r>
            <a:r>
              <a:rPr lang="de-CH" altLang="de-DE" sz="2400" b="1" dirty="0">
                <a:solidFill>
                  <a:schemeClr val="tx2"/>
                </a:solidFill>
              </a:rPr>
              <a:t>“</a:t>
            </a:r>
            <a:endParaRPr lang="de-CH" altLang="en-US" sz="2400" b="1" dirty="0">
              <a:solidFill>
                <a:schemeClr val="tx2"/>
              </a:solidFill>
            </a:endParaRPr>
          </a:p>
        </p:txBody>
      </p:sp>
      <p:sp>
        <p:nvSpPr>
          <p:cNvPr id="44036" name="Textfeld 1"/>
          <p:cNvSpPr txBox="1">
            <a:spLocks noChangeArrowheads="1"/>
          </p:cNvSpPr>
          <p:nvPr/>
        </p:nvSpPr>
        <p:spPr bwMode="auto">
          <a:xfrm>
            <a:off x="900113" y="5940425"/>
            <a:ext cx="56880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/>
              <a:t>New York Times (2012):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>
                <a:hlinkClick r:id="rId3"/>
              </a:rPr>
              <a:t>http://bits.blogs.nytimes.com/2012/02/13/apple-announces-independent-factory-inspections/</a:t>
            </a:r>
            <a:endParaRPr lang="de-DE" altLang="en-US" sz="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/>
              <a:t>Blood in the mobile (2012):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>
                <a:hlinkClick r:id="rId4"/>
              </a:rPr>
              <a:t>http://bloodinthemobile.org/</a:t>
            </a:r>
            <a:r>
              <a:rPr lang="de-DE" altLang="en-US" sz="800"/>
              <a:t> </a:t>
            </a:r>
          </a:p>
        </p:txBody>
      </p:sp>
      <p:sp>
        <p:nvSpPr>
          <p:cNvPr id="44037" name="Rechteck 1"/>
          <p:cNvSpPr>
            <a:spLocks noChangeArrowheads="1"/>
          </p:cNvSpPr>
          <p:nvPr/>
        </p:nvSpPr>
        <p:spPr bwMode="auto">
          <a:xfrm>
            <a:off x="827088" y="2439988"/>
            <a:ext cx="4824412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hlinkClick r:id="rId5"/>
              </a:rPr>
              <a:t>http://www.youtube.com/watch?feature=player_embedded&amp;v=wQhlLuBwOtE</a:t>
            </a:r>
            <a:r>
              <a:rPr lang="de-DE" altLang="en-US"/>
              <a:t> </a:t>
            </a:r>
          </a:p>
        </p:txBody>
      </p:sp>
      <p:pic>
        <p:nvPicPr>
          <p:cNvPr id="44038" name="Bild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671888"/>
            <a:ext cx="3455988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Bild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975" y="4470400"/>
            <a:ext cx="2925763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0" name="Bild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2454275"/>
            <a:ext cx="25495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1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900113" y="6524625"/>
            <a:ext cx="2133600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20.02.2017</a:t>
            </a:r>
            <a:endParaRPr lang="de-CH" altLang="en-US" sz="1000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530402">
            <a:off x="396875" y="1201738"/>
            <a:ext cx="3721100" cy="530225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1251975">
            <a:off x="3640138" y="207963"/>
            <a:ext cx="4852987" cy="42926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1139051">
            <a:off x="627063" y="3032125"/>
            <a:ext cx="8243887" cy="27051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zh_praesentation_d">
  <a:themeElements>
    <a:clrScheme name="Uni ZH">
      <a:dk1>
        <a:srgbClr val="000000"/>
      </a:dk1>
      <a:lt1>
        <a:srgbClr val="FFFFFF"/>
      </a:lt1>
      <a:dk2>
        <a:srgbClr val="0028A5"/>
      </a:dk2>
      <a:lt2>
        <a:srgbClr val="808080"/>
      </a:lt2>
      <a:accent1>
        <a:srgbClr val="0028A5"/>
      </a:accent1>
      <a:accent2>
        <a:srgbClr val="A3ADB7"/>
      </a:accent2>
      <a:accent3>
        <a:srgbClr val="DC6027"/>
      </a:accent3>
      <a:accent4>
        <a:srgbClr val="000000"/>
      </a:accent4>
      <a:accent5>
        <a:srgbClr val="AAACCF"/>
      </a:accent5>
      <a:accent6>
        <a:srgbClr val="939CA6"/>
      </a:accent6>
      <a:hlink>
        <a:srgbClr val="DC6027"/>
      </a:hlink>
      <a:folHlink>
        <a:srgbClr val="0000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uzh_praesentation_d 1">
        <a:dk1>
          <a:srgbClr val="000000"/>
        </a:dk1>
        <a:lt1>
          <a:srgbClr val="FFFFFF"/>
        </a:lt1>
        <a:dk2>
          <a:srgbClr val="0028A5"/>
        </a:dk2>
        <a:lt2>
          <a:srgbClr val="808080"/>
        </a:lt2>
        <a:accent1>
          <a:srgbClr val="0028A5"/>
        </a:accent1>
        <a:accent2>
          <a:srgbClr val="A3ADB7"/>
        </a:accent2>
        <a:accent3>
          <a:srgbClr val="FFFFFF"/>
        </a:accent3>
        <a:accent4>
          <a:srgbClr val="000000"/>
        </a:accent4>
        <a:accent5>
          <a:srgbClr val="AAACCF"/>
        </a:accent5>
        <a:accent6>
          <a:srgbClr val="939CA6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uzh_praesentation_d</Template>
  <TotalTime>0</TotalTime>
  <Words>308</Words>
  <Application>Microsoft Office PowerPoint</Application>
  <PresentationFormat>Bildschirmpräsentation (4:3)</PresentationFormat>
  <Paragraphs>50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MS PGothic</vt:lpstr>
      <vt:lpstr>MS PGothic</vt:lpstr>
      <vt:lpstr>Arial</vt:lpstr>
      <vt:lpstr>uzh_praesentation_d</vt:lpstr>
      <vt:lpstr>Globalisierung und Multinationale Unternehmen  Teil I: Die Globalisierung als Herausforderung für Weltwirtschaft, multinationale Unternehmen und verantwortliches Handeln   Vorlesung 1: Grundbegriffe und Problemtatbestände ERGÄNZUNGEN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Titel der Präsentation</dc:title>
  <dc:creator>Admin</dc:creator>
  <dc:description>Vorlage uzh_praesentation_d MSO2007 v1 7.5.2010</dc:description>
  <cp:lastModifiedBy>Robin Schnider</cp:lastModifiedBy>
  <cp:revision>512</cp:revision>
  <cp:lastPrinted>2013-01-29T12:49:20Z</cp:lastPrinted>
  <dcterms:created xsi:type="dcterms:W3CDTF">2010-07-21T08:01:59Z</dcterms:created>
  <dcterms:modified xsi:type="dcterms:W3CDTF">2017-02-21T16:45:38Z</dcterms:modified>
</cp:coreProperties>
</file>